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4" r:id="rId14"/>
    <p:sldId id="273" r:id="rId15"/>
  </p:sldIdLst>
  <p:sldSz cx="18288000" cy="10287000"/>
  <p:notesSz cx="6858000" cy="9144000"/>
  <p:embeddedFontLst>
    <p:embeddedFont>
      <p:font typeface="Roboto Condensed" panose="020B0604020202020204" charset="0"/>
      <p:regular r:id="rId17"/>
      <p:bold r:id="rId18"/>
      <p:boldItalic r:id="rId19"/>
    </p:embeddedFont>
    <p:embeddedFont>
      <p:font typeface="Quicksand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X7US4KSGHYDcWdaCDj/kleX6A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458D1D-8245-40D1-950D-EE645A773D64}">
  <a:tblStyle styleId="{31458D1D-8245-40D1-950D-EE645A773D6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3" autoAdjust="0"/>
  </p:normalViewPr>
  <p:slideViewPr>
    <p:cSldViewPr snapToGrid="0">
      <p:cViewPr varScale="1">
        <p:scale>
          <a:sx n="54" d="100"/>
          <a:sy n="54" d="100"/>
        </p:scale>
        <p:origin x="768" y="8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350" name="Google Shape;35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5" name="Google Shape;5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69A38DF0-CECB-FBBC-D040-3917BC8DC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3:notes">
            <a:extLst>
              <a:ext uri="{FF2B5EF4-FFF2-40B4-BE49-F238E27FC236}">
                <a16:creationId xmlns:a16="http://schemas.microsoft.com/office/drawing/2014/main" id="{02F13840-DA2B-77E7-D31A-F1946013BF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3:notes">
            <a:extLst>
              <a:ext uri="{FF2B5EF4-FFF2-40B4-BE49-F238E27FC236}">
                <a16:creationId xmlns:a16="http://schemas.microsoft.com/office/drawing/2014/main" id="{43250CA3-8AB3-FF45-6B5A-4211E252D4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" name="Google Shape;408;p13:notes">
            <a:extLst>
              <a:ext uri="{FF2B5EF4-FFF2-40B4-BE49-F238E27FC236}">
                <a16:creationId xmlns:a16="http://schemas.microsoft.com/office/drawing/2014/main" id="{957F4321-5ED5-342E-B173-AE990F3D7D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319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Linkedin</a:t>
            </a:r>
            <a:r>
              <a:rPr lang="en-US" dirty="0"/>
              <a:t> Profile(s):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Contact No.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Social Media Handle(s) of the startup/ product: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Website: </a:t>
            </a:r>
            <a:endParaRPr dirty="0"/>
          </a:p>
        </p:txBody>
      </p:sp>
      <p:sp>
        <p:nvSpPr>
          <p:cNvPr id="567" name="Google Shape;56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01" name="Google Shape;20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30" name="Google Shape;23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5047759" y="3749017"/>
            <a:ext cx="3240241" cy="6504134"/>
          </a:xfrm>
          <a:custGeom>
            <a:avLst/>
            <a:gdLst/>
            <a:ahLst/>
            <a:cxnLst/>
            <a:rect l="l" t="t" r="r" b="b"/>
            <a:pathLst>
              <a:path w="3240241" h="6504134" extrusionOk="0">
                <a:moveTo>
                  <a:pt x="0" y="0"/>
                </a:moveTo>
                <a:lnTo>
                  <a:pt x="3240241" y="0"/>
                </a:lnTo>
                <a:lnTo>
                  <a:pt x="3240241" y="6504133"/>
                </a:lnTo>
                <a:lnTo>
                  <a:pt x="0" y="6504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90" name="Google Shape;90;p1"/>
          <p:cNvGrpSpPr/>
          <p:nvPr/>
        </p:nvGrpSpPr>
        <p:grpSpPr>
          <a:xfrm>
            <a:off x="12701588" y="-25393"/>
            <a:ext cx="5586412" cy="10278543"/>
            <a:chOff x="0" y="-19050"/>
            <a:chExt cx="1384190" cy="3491277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1384190" cy="3472226"/>
            </a:xfrm>
            <a:custGeom>
              <a:avLst/>
              <a:gdLst/>
              <a:ahLst/>
              <a:cxnLst/>
              <a:rect l="l" t="t" r="r" b="b"/>
              <a:pathLst>
                <a:path w="1384190" h="3472226" extrusionOk="0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rgbClr val="188C8C"/>
            </a:solidFill>
            <a:ln>
              <a:noFill/>
            </a:ln>
          </p:spPr>
        </p:sp>
        <p:sp>
          <p:nvSpPr>
            <p:cNvPr id="92" name="Google Shape;92;p1"/>
            <p:cNvSpPr txBox="1"/>
            <p:nvPr/>
          </p:nvSpPr>
          <p:spPr>
            <a:xfrm>
              <a:off x="0" y="-19050"/>
              <a:ext cx="1384190" cy="3491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"/>
          <p:cNvSpPr/>
          <p:nvPr/>
        </p:nvSpPr>
        <p:spPr>
          <a:xfrm>
            <a:off x="9307029" y="882805"/>
            <a:ext cx="7234999" cy="7234999"/>
          </a:xfrm>
          <a:custGeom>
            <a:avLst/>
            <a:gdLst/>
            <a:ahLst/>
            <a:cxnLst/>
            <a:rect l="l" t="t" r="r" b="b"/>
            <a:pathLst>
              <a:path w="7234999" h="7234999" extrusionOk="0">
                <a:moveTo>
                  <a:pt x="0" y="0"/>
                </a:moveTo>
                <a:lnTo>
                  <a:pt x="7234999" y="0"/>
                </a:lnTo>
                <a:lnTo>
                  <a:pt x="7234999" y="7235000"/>
                </a:lnTo>
                <a:lnTo>
                  <a:pt x="0" y="723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8" name="Google Shape;98;p1"/>
          <p:cNvSpPr txBox="1"/>
          <p:nvPr/>
        </p:nvSpPr>
        <p:spPr>
          <a:xfrm>
            <a:off x="1387521" y="2467415"/>
            <a:ext cx="8045359" cy="323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7" b="1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Title and logo Affiliation </a:t>
            </a:r>
            <a:endParaRPr sz="7507" b="1" i="0" u="none" strike="noStrike" cap="none" dirty="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599381" y="3603525"/>
            <a:ext cx="8293800" cy="153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48" b="1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00" name="Google Shape;100;p1"/>
          <p:cNvSpPr txBox="1"/>
          <p:nvPr/>
        </p:nvSpPr>
        <p:spPr>
          <a:xfrm>
            <a:off x="1359207" y="6260795"/>
            <a:ext cx="7038826" cy="52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9" b="0" i="0" u="none" strike="noStrike" cap="none" dirty="0">
                <a:solidFill>
                  <a:srgbClr val="191919"/>
                </a:solidFill>
                <a:latin typeface="Quicksand"/>
                <a:ea typeface="Quicksand"/>
                <a:cs typeface="Quicksand"/>
                <a:sym typeface="Quicksand"/>
              </a:rPr>
              <a:t>One liner description of what you do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" y="159883"/>
            <a:ext cx="3491944" cy="1515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212" y="-228601"/>
            <a:ext cx="3849632" cy="19269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"/>
          <p:cNvSpPr txBox="1"/>
          <p:nvPr/>
        </p:nvSpPr>
        <p:spPr>
          <a:xfrm>
            <a:off x="1777219" y="2876796"/>
            <a:ext cx="112710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2" b="1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9. Channels </a:t>
            </a:r>
            <a:endParaRPr/>
          </a:p>
        </p:txBody>
      </p:sp>
      <p:sp>
        <p:nvSpPr>
          <p:cNvPr id="353" name="Google Shape;353;p11"/>
          <p:cNvSpPr txBox="1"/>
          <p:nvPr/>
        </p:nvSpPr>
        <p:spPr>
          <a:xfrm>
            <a:off x="1777219" y="3818492"/>
            <a:ext cx="13837200" cy="26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How will you reach your target customer segments? 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Identify the marketing channels from which you can capture customers/ clients / users.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354" name="Google Shape;354;p11"/>
          <p:cNvGrpSpPr/>
          <p:nvPr/>
        </p:nvGrpSpPr>
        <p:grpSpPr>
          <a:xfrm>
            <a:off x="-3063937" y="7075637"/>
            <a:ext cx="5578409" cy="5578409"/>
            <a:chOff x="0" y="0"/>
            <a:chExt cx="812800" cy="812800"/>
          </a:xfrm>
        </p:grpSpPr>
        <p:sp>
          <p:nvSpPr>
            <p:cNvPr id="355" name="Google Shape;355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11"/>
          <p:cNvGrpSpPr/>
          <p:nvPr/>
        </p:nvGrpSpPr>
        <p:grpSpPr>
          <a:xfrm>
            <a:off x="2617375" y="7005833"/>
            <a:ext cx="452486" cy="452486"/>
            <a:chOff x="0" y="0"/>
            <a:chExt cx="812800" cy="812800"/>
          </a:xfrm>
        </p:grpSpPr>
        <p:sp>
          <p:nvSpPr>
            <p:cNvPr id="358" name="Google Shape;358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11"/>
          <p:cNvGrpSpPr/>
          <p:nvPr/>
        </p:nvGrpSpPr>
        <p:grpSpPr>
          <a:xfrm>
            <a:off x="15017929" y="-2533783"/>
            <a:ext cx="5002094" cy="5002094"/>
            <a:chOff x="0" y="0"/>
            <a:chExt cx="812800" cy="812800"/>
          </a:xfrm>
        </p:grpSpPr>
        <p:sp>
          <p:nvSpPr>
            <p:cNvPr id="361" name="Google Shape;361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>
                <a:alpha val="32549"/>
              </a:srgbClr>
            </a:solidFill>
            <a:ln w="742950" cap="sq" cmpd="sng">
              <a:solidFill>
                <a:srgbClr val="188C8C">
                  <a:alpha val="32549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11"/>
          <p:cNvGrpSpPr/>
          <p:nvPr/>
        </p:nvGrpSpPr>
        <p:grpSpPr>
          <a:xfrm>
            <a:off x="3742535" y="8388753"/>
            <a:ext cx="1183437" cy="1183437"/>
            <a:chOff x="0" y="0"/>
            <a:chExt cx="812800" cy="812800"/>
          </a:xfrm>
        </p:grpSpPr>
        <p:sp>
          <p:nvSpPr>
            <p:cNvPr id="364" name="Google Shape;364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11"/>
          <p:cNvGrpSpPr/>
          <p:nvPr/>
        </p:nvGrpSpPr>
        <p:grpSpPr>
          <a:xfrm>
            <a:off x="16113923" y="9258300"/>
            <a:ext cx="327444" cy="327444"/>
            <a:chOff x="0" y="0"/>
            <a:chExt cx="812800" cy="812800"/>
          </a:xfrm>
        </p:grpSpPr>
        <p:sp>
          <p:nvSpPr>
            <p:cNvPr id="367" name="Google Shape;367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11"/>
          <p:cNvGrpSpPr/>
          <p:nvPr/>
        </p:nvGrpSpPr>
        <p:grpSpPr>
          <a:xfrm>
            <a:off x="15648108" y="9258300"/>
            <a:ext cx="327444" cy="327444"/>
            <a:chOff x="0" y="0"/>
            <a:chExt cx="812800" cy="812800"/>
          </a:xfrm>
        </p:grpSpPr>
        <p:sp>
          <p:nvSpPr>
            <p:cNvPr id="370" name="Google Shape;370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11"/>
          <p:cNvGrpSpPr/>
          <p:nvPr/>
        </p:nvGrpSpPr>
        <p:grpSpPr>
          <a:xfrm>
            <a:off x="15161723" y="9258300"/>
            <a:ext cx="327444" cy="327444"/>
            <a:chOff x="0" y="0"/>
            <a:chExt cx="812800" cy="812800"/>
          </a:xfrm>
        </p:grpSpPr>
        <p:sp>
          <p:nvSpPr>
            <p:cNvPr id="373" name="Google Shape;373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" y="159883"/>
            <a:ext cx="3491944" cy="15152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212" y="-228601"/>
            <a:ext cx="3849632" cy="19269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"/>
          <p:cNvSpPr txBox="1"/>
          <p:nvPr/>
        </p:nvSpPr>
        <p:spPr>
          <a:xfrm>
            <a:off x="1776818" y="1542104"/>
            <a:ext cx="112710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2" b="1" dirty="0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10. Revenue Streams </a:t>
            </a:r>
            <a:endParaRPr dirty="0"/>
          </a:p>
        </p:txBody>
      </p:sp>
      <p:sp>
        <p:nvSpPr>
          <p:cNvPr id="382" name="Google Shape;382;p12"/>
          <p:cNvSpPr txBox="1"/>
          <p:nvPr/>
        </p:nvSpPr>
        <p:spPr>
          <a:xfrm>
            <a:off x="1777219" y="2375151"/>
            <a:ext cx="13837200" cy="2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How will you generate revenue from your solution? 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Revenue Model/List your sources of revenue: </a:t>
            </a:r>
            <a:endParaRPr sz="3314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For example: </a:t>
            </a:r>
            <a:endParaRPr sz="3314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Subscription based, transaction based, project based, services based.</a:t>
            </a:r>
            <a:endParaRPr sz="3314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383" name="Google Shape;383;p12"/>
          <p:cNvGrpSpPr/>
          <p:nvPr/>
        </p:nvGrpSpPr>
        <p:grpSpPr>
          <a:xfrm>
            <a:off x="-4130737" y="8066237"/>
            <a:ext cx="5578409" cy="5578409"/>
            <a:chOff x="0" y="0"/>
            <a:chExt cx="812800" cy="812800"/>
          </a:xfrm>
        </p:grpSpPr>
        <p:sp>
          <p:nvSpPr>
            <p:cNvPr id="384" name="Google Shape;384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12"/>
          <p:cNvGrpSpPr/>
          <p:nvPr/>
        </p:nvGrpSpPr>
        <p:grpSpPr>
          <a:xfrm>
            <a:off x="1550575" y="7996433"/>
            <a:ext cx="452486" cy="452486"/>
            <a:chOff x="0" y="0"/>
            <a:chExt cx="812800" cy="812800"/>
          </a:xfrm>
        </p:grpSpPr>
        <p:sp>
          <p:nvSpPr>
            <p:cNvPr id="387" name="Google Shape;387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12"/>
          <p:cNvGrpSpPr/>
          <p:nvPr/>
        </p:nvGrpSpPr>
        <p:grpSpPr>
          <a:xfrm>
            <a:off x="15017929" y="-2533783"/>
            <a:ext cx="5002094" cy="5002094"/>
            <a:chOff x="0" y="0"/>
            <a:chExt cx="812800" cy="812800"/>
          </a:xfrm>
        </p:grpSpPr>
        <p:sp>
          <p:nvSpPr>
            <p:cNvPr id="390" name="Google Shape;390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>
                <a:alpha val="32549"/>
              </a:srgbClr>
            </a:solidFill>
            <a:ln w="742950" cap="sq" cmpd="sng">
              <a:solidFill>
                <a:srgbClr val="188C8C">
                  <a:alpha val="32549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12"/>
          <p:cNvGrpSpPr/>
          <p:nvPr/>
        </p:nvGrpSpPr>
        <p:grpSpPr>
          <a:xfrm>
            <a:off x="2675735" y="9379353"/>
            <a:ext cx="1183437" cy="1183437"/>
            <a:chOff x="0" y="0"/>
            <a:chExt cx="812800" cy="812800"/>
          </a:xfrm>
        </p:grpSpPr>
        <p:sp>
          <p:nvSpPr>
            <p:cNvPr id="393" name="Google Shape;393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12"/>
          <p:cNvGrpSpPr/>
          <p:nvPr/>
        </p:nvGrpSpPr>
        <p:grpSpPr>
          <a:xfrm>
            <a:off x="16113923" y="9258300"/>
            <a:ext cx="327444" cy="327444"/>
            <a:chOff x="0" y="0"/>
            <a:chExt cx="812800" cy="812800"/>
          </a:xfrm>
        </p:grpSpPr>
        <p:sp>
          <p:nvSpPr>
            <p:cNvPr id="396" name="Google Shape;396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12"/>
          <p:cNvGrpSpPr/>
          <p:nvPr/>
        </p:nvGrpSpPr>
        <p:grpSpPr>
          <a:xfrm>
            <a:off x="15648108" y="9258300"/>
            <a:ext cx="327444" cy="327444"/>
            <a:chOff x="0" y="0"/>
            <a:chExt cx="812800" cy="812800"/>
          </a:xfrm>
        </p:grpSpPr>
        <p:sp>
          <p:nvSpPr>
            <p:cNvPr id="399" name="Google Shape;399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Google Shape;401;p12"/>
          <p:cNvGrpSpPr/>
          <p:nvPr/>
        </p:nvGrpSpPr>
        <p:grpSpPr>
          <a:xfrm>
            <a:off x="15161723" y="9258300"/>
            <a:ext cx="327444" cy="327444"/>
            <a:chOff x="0" y="0"/>
            <a:chExt cx="812800" cy="812800"/>
          </a:xfrm>
        </p:grpSpPr>
        <p:sp>
          <p:nvSpPr>
            <p:cNvPr id="402" name="Google Shape;402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" y="159883"/>
            <a:ext cx="3491944" cy="15152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212" y="-228601"/>
            <a:ext cx="3849632" cy="19269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17"/>
          <p:cNvGrpSpPr/>
          <p:nvPr/>
        </p:nvGrpSpPr>
        <p:grpSpPr>
          <a:xfrm>
            <a:off x="1885579" y="6943063"/>
            <a:ext cx="3086100" cy="1196393"/>
            <a:chOff x="0" y="-38100"/>
            <a:chExt cx="812800" cy="315099"/>
          </a:xfrm>
        </p:grpSpPr>
        <p:sp>
          <p:nvSpPr>
            <p:cNvPr id="528" name="Google Shape;528;p17"/>
            <p:cNvSpPr/>
            <p:nvPr/>
          </p:nvSpPr>
          <p:spPr>
            <a:xfrm>
              <a:off x="0" y="0"/>
              <a:ext cx="812800" cy="276999"/>
            </a:xfrm>
            <a:custGeom>
              <a:avLst/>
              <a:gdLst/>
              <a:ahLst/>
              <a:cxnLst/>
              <a:rect l="l" t="t" r="r" b="b"/>
              <a:pathLst>
                <a:path w="812800" h="276999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E2E34F"/>
            </a:solidFill>
            <a:ln>
              <a:noFill/>
            </a:ln>
          </p:spPr>
        </p:sp>
        <p:sp>
          <p:nvSpPr>
            <p:cNvPr id="529" name="Google Shape;529;p17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8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0" name="Google Shape;530;p17"/>
          <p:cNvSpPr/>
          <p:nvPr/>
        </p:nvSpPr>
        <p:spPr>
          <a:xfrm>
            <a:off x="1885579" y="3959504"/>
            <a:ext cx="3086100" cy="3128220"/>
          </a:xfrm>
          <a:custGeom>
            <a:avLst/>
            <a:gdLst/>
            <a:ahLst/>
            <a:cxnLst/>
            <a:rect l="l" t="t" r="r" b="b"/>
            <a:pathLst>
              <a:path w="3086100" h="3128220" extrusionOk="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52021" t="-30489" b="-94608"/>
            </a:stretch>
          </a:blipFill>
          <a:ln>
            <a:noFill/>
          </a:ln>
        </p:spPr>
      </p:sp>
      <p:grpSp>
        <p:nvGrpSpPr>
          <p:cNvPr id="531" name="Google Shape;531;p17"/>
          <p:cNvGrpSpPr/>
          <p:nvPr/>
        </p:nvGrpSpPr>
        <p:grpSpPr>
          <a:xfrm>
            <a:off x="5383889" y="6943063"/>
            <a:ext cx="3086100" cy="1196393"/>
            <a:chOff x="0" y="-38100"/>
            <a:chExt cx="812800" cy="315099"/>
          </a:xfrm>
        </p:grpSpPr>
        <p:sp>
          <p:nvSpPr>
            <p:cNvPr id="532" name="Google Shape;532;p17"/>
            <p:cNvSpPr/>
            <p:nvPr/>
          </p:nvSpPr>
          <p:spPr>
            <a:xfrm>
              <a:off x="0" y="0"/>
              <a:ext cx="812800" cy="276999"/>
            </a:xfrm>
            <a:custGeom>
              <a:avLst/>
              <a:gdLst/>
              <a:ahLst/>
              <a:cxnLst/>
              <a:rect l="l" t="t" r="r" b="b"/>
              <a:pathLst>
                <a:path w="812800" h="276999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E2E34F"/>
            </a:solidFill>
            <a:ln>
              <a:noFill/>
            </a:ln>
          </p:spPr>
        </p:sp>
        <p:sp>
          <p:nvSpPr>
            <p:cNvPr id="533" name="Google Shape;533;p17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8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4" name="Google Shape;534;p17"/>
          <p:cNvSpPr/>
          <p:nvPr/>
        </p:nvSpPr>
        <p:spPr>
          <a:xfrm>
            <a:off x="5383889" y="3959504"/>
            <a:ext cx="3086100" cy="3128220"/>
          </a:xfrm>
          <a:custGeom>
            <a:avLst/>
            <a:gdLst/>
            <a:ahLst/>
            <a:cxnLst/>
            <a:rect l="l" t="t" r="r" b="b"/>
            <a:pathLst>
              <a:path w="3086100" h="3128220" extrusionOk="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8017" r="-7107" b="-70473"/>
            </a:stretch>
          </a:blipFill>
          <a:ln>
            <a:noFill/>
          </a:ln>
        </p:spPr>
      </p:sp>
      <p:grpSp>
        <p:nvGrpSpPr>
          <p:cNvPr id="535" name="Google Shape;535;p17"/>
          <p:cNvGrpSpPr/>
          <p:nvPr/>
        </p:nvGrpSpPr>
        <p:grpSpPr>
          <a:xfrm>
            <a:off x="8879564" y="6943063"/>
            <a:ext cx="3086100" cy="1196393"/>
            <a:chOff x="0" y="-38100"/>
            <a:chExt cx="812800" cy="315099"/>
          </a:xfrm>
        </p:grpSpPr>
        <p:sp>
          <p:nvSpPr>
            <p:cNvPr id="536" name="Google Shape;536;p17"/>
            <p:cNvSpPr/>
            <p:nvPr/>
          </p:nvSpPr>
          <p:spPr>
            <a:xfrm>
              <a:off x="0" y="0"/>
              <a:ext cx="812800" cy="276999"/>
            </a:xfrm>
            <a:custGeom>
              <a:avLst/>
              <a:gdLst/>
              <a:ahLst/>
              <a:cxnLst/>
              <a:rect l="l" t="t" r="r" b="b"/>
              <a:pathLst>
                <a:path w="812800" h="276999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E2E34F"/>
            </a:solidFill>
            <a:ln>
              <a:noFill/>
            </a:ln>
          </p:spPr>
        </p:sp>
        <p:sp>
          <p:nvSpPr>
            <p:cNvPr id="537" name="Google Shape;537;p17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8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8" name="Google Shape;538;p17"/>
          <p:cNvSpPr/>
          <p:nvPr/>
        </p:nvSpPr>
        <p:spPr>
          <a:xfrm>
            <a:off x="8879564" y="3959504"/>
            <a:ext cx="3086100" cy="3128220"/>
          </a:xfrm>
          <a:custGeom>
            <a:avLst/>
            <a:gdLst/>
            <a:ahLst/>
            <a:cxnLst/>
            <a:rect l="l" t="t" r="r" b="b"/>
            <a:pathLst>
              <a:path w="3086100" h="3128220" extrusionOk="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51121" r="-1013"/>
            </a:stretch>
          </a:blipFill>
          <a:ln>
            <a:noFill/>
          </a:ln>
        </p:spPr>
      </p:sp>
      <p:sp>
        <p:nvSpPr>
          <p:cNvPr id="539" name="Google Shape;539;p17"/>
          <p:cNvSpPr/>
          <p:nvPr/>
        </p:nvSpPr>
        <p:spPr>
          <a:xfrm flipH="1">
            <a:off x="14910781" y="0"/>
            <a:ext cx="3377219" cy="3377219"/>
          </a:xfrm>
          <a:custGeom>
            <a:avLst/>
            <a:gdLst/>
            <a:ahLst/>
            <a:cxnLst/>
            <a:rect l="l" t="t" r="r" b="b"/>
            <a:pathLst>
              <a:path w="3377219" h="3377219" extrusionOk="0">
                <a:moveTo>
                  <a:pt x="3377219" y="0"/>
                </a:moveTo>
                <a:lnTo>
                  <a:pt x="0" y="0"/>
                </a:lnTo>
                <a:lnTo>
                  <a:pt x="0" y="3377219"/>
                </a:lnTo>
                <a:lnTo>
                  <a:pt x="3377219" y="3377219"/>
                </a:lnTo>
                <a:lnTo>
                  <a:pt x="337721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540" name="Google Shape;540;p17"/>
          <p:cNvGrpSpPr/>
          <p:nvPr/>
        </p:nvGrpSpPr>
        <p:grpSpPr>
          <a:xfrm>
            <a:off x="-1923846" y="8186287"/>
            <a:ext cx="4201427" cy="4201427"/>
            <a:chOff x="0" y="0"/>
            <a:chExt cx="812800" cy="812800"/>
          </a:xfrm>
        </p:grpSpPr>
        <p:sp>
          <p:nvSpPr>
            <p:cNvPr id="541" name="Google Shape;541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3" name="Google Shape;543;p17"/>
          <p:cNvSpPr txBox="1"/>
          <p:nvPr/>
        </p:nvSpPr>
        <p:spPr>
          <a:xfrm>
            <a:off x="2063037" y="7171792"/>
            <a:ext cx="2731184" cy="43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38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Name</a:t>
            </a:r>
            <a:endParaRPr/>
          </a:p>
        </p:txBody>
      </p:sp>
      <p:sp>
        <p:nvSpPr>
          <p:cNvPr id="544" name="Google Shape;544;p17"/>
          <p:cNvSpPr txBox="1"/>
          <p:nvPr/>
        </p:nvSpPr>
        <p:spPr>
          <a:xfrm>
            <a:off x="2277581" y="7681355"/>
            <a:ext cx="230209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3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Designation</a:t>
            </a:r>
            <a:endParaRPr/>
          </a:p>
        </p:txBody>
      </p:sp>
      <p:sp>
        <p:nvSpPr>
          <p:cNvPr id="545" name="Google Shape;545;p17"/>
          <p:cNvSpPr txBox="1"/>
          <p:nvPr/>
        </p:nvSpPr>
        <p:spPr>
          <a:xfrm>
            <a:off x="1885574" y="1521000"/>
            <a:ext cx="7570200" cy="1010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2" b="1" dirty="0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11. Founder (s) and Core Team:</a:t>
            </a:r>
            <a:endParaRPr dirty="0"/>
          </a:p>
        </p:txBody>
      </p:sp>
      <p:sp>
        <p:nvSpPr>
          <p:cNvPr id="546" name="Google Shape;546;p17"/>
          <p:cNvSpPr txBox="1"/>
          <p:nvPr/>
        </p:nvSpPr>
        <p:spPr>
          <a:xfrm>
            <a:off x="1885579" y="2416976"/>
            <a:ext cx="12032710" cy="113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What are your unique competencies and abilities that can’t be copied? </a:t>
            </a:r>
            <a:endParaRPr/>
          </a:p>
        </p:txBody>
      </p:sp>
      <p:sp>
        <p:nvSpPr>
          <p:cNvPr id="547" name="Google Shape;547;p17"/>
          <p:cNvSpPr txBox="1"/>
          <p:nvPr/>
        </p:nvSpPr>
        <p:spPr>
          <a:xfrm>
            <a:off x="5561347" y="7171792"/>
            <a:ext cx="2731184" cy="43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38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Name</a:t>
            </a:r>
            <a:endParaRPr/>
          </a:p>
        </p:txBody>
      </p:sp>
      <p:sp>
        <p:nvSpPr>
          <p:cNvPr id="548" name="Google Shape;548;p17"/>
          <p:cNvSpPr txBox="1"/>
          <p:nvPr/>
        </p:nvSpPr>
        <p:spPr>
          <a:xfrm>
            <a:off x="5775891" y="7681355"/>
            <a:ext cx="230209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3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Designation</a:t>
            </a:r>
            <a:endParaRPr/>
          </a:p>
        </p:txBody>
      </p:sp>
      <p:sp>
        <p:nvSpPr>
          <p:cNvPr id="549" name="Google Shape;549;p17"/>
          <p:cNvSpPr txBox="1"/>
          <p:nvPr/>
        </p:nvSpPr>
        <p:spPr>
          <a:xfrm>
            <a:off x="9057022" y="7171792"/>
            <a:ext cx="2731184" cy="43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38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Olivia Wilson</a:t>
            </a:r>
            <a:endParaRPr/>
          </a:p>
        </p:txBody>
      </p:sp>
      <p:sp>
        <p:nvSpPr>
          <p:cNvPr id="550" name="Google Shape;550;p17"/>
          <p:cNvSpPr txBox="1"/>
          <p:nvPr/>
        </p:nvSpPr>
        <p:spPr>
          <a:xfrm>
            <a:off x="9271566" y="7681355"/>
            <a:ext cx="230209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3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Marketing Head</a:t>
            </a:r>
            <a:endParaRPr/>
          </a:p>
        </p:txBody>
      </p:sp>
      <p:sp>
        <p:nvSpPr>
          <p:cNvPr id="551" name="Google Shape;551;p17"/>
          <p:cNvSpPr txBox="1"/>
          <p:nvPr/>
        </p:nvSpPr>
        <p:spPr>
          <a:xfrm>
            <a:off x="2321969" y="8196606"/>
            <a:ext cx="1646709" cy="135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31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6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The Visionary </a:t>
            </a:r>
            <a:endParaRPr/>
          </a:p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6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(CEO)</a:t>
            </a:r>
            <a:endParaRPr/>
          </a:p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68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52" name="Google Shape;552;p17"/>
          <p:cNvSpPr txBox="1"/>
          <p:nvPr/>
        </p:nvSpPr>
        <p:spPr>
          <a:xfrm>
            <a:off x="5372786" y="8387106"/>
            <a:ext cx="3105671" cy="135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6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The Hustler</a:t>
            </a:r>
            <a:endParaRPr/>
          </a:p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6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(The person who manages</a:t>
            </a:r>
            <a:endParaRPr/>
          </a:p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6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the operations)</a:t>
            </a:r>
            <a:endParaRPr/>
          </a:p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68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53" name="Google Shape;553;p17"/>
          <p:cNvSpPr txBox="1"/>
          <p:nvPr/>
        </p:nvSpPr>
        <p:spPr>
          <a:xfrm>
            <a:off x="8919116" y="8377581"/>
            <a:ext cx="2987427" cy="135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6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The Hacker</a:t>
            </a:r>
            <a:endParaRPr/>
          </a:p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6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(the programmer or main</a:t>
            </a:r>
            <a:endParaRPr/>
          </a:p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6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product developer)</a:t>
            </a:r>
            <a:endParaRPr/>
          </a:p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68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554" name="Google Shape;554;p17"/>
          <p:cNvGrpSpPr/>
          <p:nvPr/>
        </p:nvGrpSpPr>
        <p:grpSpPr>
          <a:xfrm>
            <a:off x="16685423" y="8972550"/>
            <a:ext cx="327444" cy="327444"/>
            <a:chOff x="0" y="0"/>
            <a:chExt cx="812800" cy="812800"/>
          </a:xfrm>
        </p:grpSpPr>
        <p:sp>
          <p:nvSpPr>
            <p:cNvPr id="555" name="Google Shape;555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17"/>
          <p:cNvGrpSpPr/>
          <p:nvPr/>
        </p:nvGrpSpPr>
        <p:grpSpPr>
          <a:xfrm>
            <a:off x="16219608" y="8972550"/>
            <a:ext cx="327444" cy="327444"/>
            <a:chOff x="0" y="0"/>
            <a:chExt cx="812800" cy="812800"/>
          </a:xfrm>
        </p:grpSpPr>
        <p:sp>
          <p:nvSpPr>
            <p:cNvPr id="558" name="Google Shape;558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Google Shape;560;p17"/>
          <p:cNvGrpSpPr/>
          <p:nvPr/>
        </p:nvGrpSpPr>
        <p:grpSpPr>
          <a:xfrm>
            <a:off x="15733223" y="8972550"/>
            <a:ext cx="327444" cy="327444"/>
            <a:chOff x="0" y="0"/>
            <a:chExt cx="812800" cy="812800"/>
          </a:xfrm>
        </p:grpSpPr>
        <p:sp>
          <p:nvSpPr>
            <p:cNvPr id="561" name="Google Shape;561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" y="159883"/>
            <a:ext cx="3491944" cy="15152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212" y="-228601"/>
            <a:ext cx="3849632" cy="19269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5A790D1F-37A2-8F1E-5576-57EB31E50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3">
            <a:extLst>
              <a:ext uri="{FF2B5EF4-FFF2-40B4-BE49-F238E27FC236}">
                <a16:creationId xmlns:a16="http://schemas.microsoft.com/office/drawing/2014/main" id="{5AD687CB-48AD-B023-6666-5124CED5D0BF}"/>
              </a:ext>
            </a:extLst>
          </p:cNvPr>
          <p:cNvSpPr txBox="1"/>
          <p:nvPr/>
        </p:nvSpPr>
        <p:spPr>
          <a:xfrm>
            <a:off x="1991496" y="1583490"/>
            <a:ext cx="11271000" cy="1010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2" b="1" dirty="0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12. </a:t>
            </a:r>
            <a:r>
              <a:rPr lang="en-US" sz="4692" b="1" dirty="0" smtClean="0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Future Plans &amp; Roadmap</a:t>
            </a:r>
            <a:endParaRPr dirty="0"/>
          </a:p>
        </p:txBody>
      </p:sp>
      <p:sp>
        <p:nvSpPr>
          <p:cNvPr id="411" name="Google Shape;411;p13">
            <a:extLst>
              <a:ext uri="{FF2B5EF4-FFF2-40B4-BE49-F238E27FC236}">
                <a16:creationId xmlns:a16="http://schemas.microsoft.com/office/drawing/2014/main" id="{7A7CFBAB-EF0A-433D-D2D2-166A726453DD}"/>
              </a:ext>
            </a:extLst>
          </p:cNvPr>
          <p:cNvSpPr txBox="1"/>
          <p:nvPr/>
        </p:nvSpPr>
        <p:spPr>
          <a:xfrm>
            <a:off x="1777219" y="2313542"/>
            <a:ext cx="13837200" cy="7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 dirty="0" smtClean="0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314" dirty="0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Revenue, Customers, Partnership etc.</a:t>
            </a:r>
            <a:endParaRPr sz="3314" dirty="0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412" name="Google Shape;412;p13">
            <a:extLst>
              <a:ext uri="{FF2B5EF4-FFF2-40B4-BE49-F238E27FC236}">
                <a16:creationId xmlns:a16="http://schemas.microsoft.com/office/drawing/2014/main" id="{2CBA97C0-8BE9-3803-47F0-2B445BFE7882}"/>
              </a:ext>
            </a:extLst>
          </p:cNvPr>
          <p:cNvGrpSpPr/>
          <p:nvPr/>
        </p:nvGrpSpPr>
        <p:grpSpPr>
          <a:xfrm>
            <a:off x="-3063937" y="8142437"/>
            <a:ext cx="5578409" cy="5578409"/>
            <a:chOff x="0" y="0"/>
            <a:chExt cx="812800" cy="812800"/>
          </a:xfrm>
        </p:grpSpPr>
        <p:sp>
          <p:nvSpPr>
            <p:cNvPr id="413" name="Google Shape;413;p13">
              <a:extLst>
                <a:ext uri="{FF2B5EF4-FFF2-40B4-BE49-F238E27FC236}">
                  <a16:creationId xmlns:a16="http://schemas.microsoft.com/office/drawing/2014/main" id="{28EA42A9-AC10-B266-271B-54A60B3B83A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>
              <a:extLst>
                <a:ext uri="{FF2B5EF4-FFF2-40B4-BE49-F238E27FC236}">
                  <a16:creationId xmlns:a16="http://schemas.microsoft.com/office/drawing/2014/main" id="{AF3C5DA7-9976-9257-CD08-45C87F3D355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13">
            <a:extLst>
              <a:ext uri="{FF2B5EF4-FFF2-40B4-BE49-F238E27FC236}">
                <a16:creationId xmlns:a16="http://schemas.microsoft.com/office/drawing/2014/main" id="{AE428DC8-7A16-4150-832B-94385CBE65B6}"/>
              </a:ext>
            </a:extLst>
          </p:cNvPr>
          <p:cNvGrpSpPr/>
          <p:nvPr/>
        </p:nvGrpSpPr>
        <p:grpSpPr>
          <a:xfrm>
            <a:off x="2617375" y="8072633"/>
            <a:ext cx="452486" cy="452486"/>
            <a:chOff x="0" y="0"/>
            <a:chExt cx="812800" cy="812800"/>
          </a:xfrm>
        </p:grpSpPr>
        <p:sp>
          <p:nvSpPr>
            <p:cNvPr id="416" name="Google Shape;416;p13">
              <a:extLst>
                <a:ext uri="{FF2B5EF4-FFF2-40B4-BE49-F238E27FC236}">
                  <a16:creationId xmlns:a16="http://schemas.microsoft.com/office/drawing/2014/main" id="{1DF646F8-4026-6691-ED22-A6030E8505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>
              <a:extLst>
                <a:ext uri="{FF2B5EF4-FFF2-40B4-BE49-F238E27FC236}">
                  <a16:creationId xmlns:a16="http://schemas.microsoft.com/office/drawing/2014/main" id="{0CBE6A9E-617E-2FAB-4F13-0C96D08B32A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13">
            <a:extLst>
              <a:ext uri="{FF2B5EF4-FFF2-40B4-BE49-F238E27FC236}">
                <a16:creationId xmlns:a16="http://schemas.microsoft.com/office/drawing/2014/main" id="{B7A9C471-56A6-2D8D-CEAB-B20B6F73D412}"/>
              </a:ext>
            </a:extLst>
          </p:cNvPr>
          <p:cNvGrpSpPr/>
          <p:nvPr/>
        </p:nvGrpSpPr>
        <p:grpSpPr>
          <a:xfrm>
            <a:off x="15017929" y="-2533783"/>
            <a:ext cx="5002094" cy="5002094"/>
            <a:chOff x="0" y="0"/>
            <a:chExt cx="812800" cy="812800"/>
          </a:xfrm>
        </p:grpSpPr>
        <p:sp>
          <p:nvSpPr>
            <p:cNvPr id="419" name="Google Shape;419;p13">
              <a:extLst>
                <a:ext uri="{FF2B5EF4-FFF2-40B4-BE49-F238E27FC236}">
                  <a16:creationId xmlns:a16="http://schemas.microsoft.com/office/drawing/2014/main" id="{E1709070-3E12-04B0-FE29-E557B1AD95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>
                <a:alpha val="32549"/>
              </a:srgbClr>
            </a:solidFill>
            <a:ln w="742950" cap="sq" cmpd="sng">
              <a:solidFill>
                <a:srgbClr val="188C8C">
                  <a:alpha val="32549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>
              <a:extLst>
                <a:ext uri="{FF2B5EF4-FFF2-40B4-BE49-F238E27FC236}">
                  <a16:creationId xmlns:a16="http://schemas.microsoft.com/office/drawing/2014/main" id="{DBCBCD50-395F-A71C-96A2-756A885C2EF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13">
            <a:extLst>
              <a:ext uri="{FF2B5EF4-FFF2-40B4-BE49-F238E27FC236}">
                <a16:creationId xmlns:a16="http://schemas.microsoft.com/office/drawing/2014/main" id="{12330663-78C0-6D3E-FF24-D57347860D20}"/>
              </a:ext>
            </a:extLst>
          </p:cNvPr>
          <p:cNvGrpSpPr/>
          <p:nvPr/>
        </p:nvGrpSpPr>
        <p:grpSpPr>
          <a:xfrm>
            <a:off x="3742535" y="9455553"/>
            <a:ext cx="1183437" cy="1183437"/>
            <a:chOff x="0" y="0"/>
            <a:chExt cx="812800" cy="812800"/>
          </a:xfrm>
        </p:grpSpPr>
        <p:sp>
          <p:nvSpPr>
            <p:cNvPr id="422" name="Google Shape;422;p13">
              <a:extLst>
                <a:ext uri="{FF2B5EF4-FFF2-40B4-BE49-F238E27FC236}">
                  <a16:creationId xmlns:a16="http://schemas.microsoft.com/office/drawing/2014/main" id="{C480CE18-ADEC-73FB-5B2E-280B07F7CC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>
              <a:extLst>
                <a:ext uri="{FF2B5EF4-FFF2-40B4-BE49-F238E27FC236}">
                  <a16:creationId xmlns:a16="http://schemas.microsoft.com/office/drawing/2014/main" id="{4CE0699B-D3D1-9694-C490-EEA8EE1EA7F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13">
            <a:extLst>
              <a:ext uri="{FF2B5EF4-FFF2-40B4-BE49-F238E27FC236}">
                <a16:creationId xmlns:a16="http://schemas.microsoft.com/office/drawing/2014/main" id="{CAC2EBE6-1081-6EFC-C03C-930F06E09E30}"/>
              </a:ext>
            </a:extLst>
          </p:cNvPr>
          <p:cNvGrpSpPr/>
          <p:nvPr/>
        </p:nvGrpSpPr>
        <p:grpSpPr>
          <a:xfrm>
            <a:off x="16113923" y="9258300"/>
            <a:ext cx="327444" cy="327444"/>
            <a:chOff x="0" y="0"/>
            <a:chExt cx="812800" cy="812800"/>
          </a:xfrm>
        </p:grpSpPr>
        <p:sp>
          <p:nvSpPr>
            <p:cNvPr id="425" name="Google Shape;425;p13">
              <a:extLst>
                <a:ext uri="{FF2B5EF4-FFF2-40B4-BE49-F238E27FC236}">
                  <a16:creationId xmlns:a16="http://schemas.microsoft.com/office/drawing/2014/main" id="{53D27683-5174-65FF-0AAC-3F46C1EBE4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>
              <a:extLst>
                <a:ext uri="{FF2B5EF4-FFF2-40B4-BE49-F238E27FC236}">
                  <a16:creationId xmlns:a16="http://schemas.microsoft.com/office/drawing/2014/main" id="{513C3FCB-475D-8D77-0AA8-E3E8E3CB402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13">
            <a:extLst>
              <a:ext uri="{FF2B5EF4-FFF2-40B4-BE49-F238E27FC236}">
                <a16:creationId xmlns:a16="http://schemas.microsoft.com/office/drawing/2014/main" id="{99D85EE1-2E99-0C96-E8F2-9572BC8FACAE}"/>
              </a:ext>
            </a:extLst>
          </p:cNvPr>
          <p:cNvGrpSpPr/>
          <p:nvPr/>
        </p:nvGrpSpPr>
        <p:grpSpPr>
          <a:xfrm>
            <a:off x="15648108" y="9258300"/>
            <a:ext cx="327444" cy="327444"/>
            <a:chOff x="0" y="0"/>
            <a:chExt cx="812800" cy="812800"/>
          </a:xfrm>
        </p:grpSpPr>
        <p:sp>
          <p:nvSpPr>
            <p:cNvPr id="428" name="Google Shape;428;p13">
              <a:extLst>
                <a:ext uri="{FF2B5EF4-FFF2-40B4-BE49-F238E27FC236}">
                  <a16:creationId xmlns:a16="http://schemas.microsoft.com/office/drawing/2014/main" id="{C6DA320A-7982-627D-7967-FD7524317C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>
              <a:extLst>
                <a:ext uri="{FF2B5EF4-FFF2-40B4-BE49-F238E27FC236}">
                  <a16:creationId xmlns:a16="http://schemas.microsoft.com/office/drawing/2014/main" id="{36A36006-4517-1E7B-9E83-B4CA36BABE64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13">
            <a:extLst>
              <a:ext uri="{FF2B5EF4-FFF2-40B4-BE49-F238E27FC236}">
                <a16:creationId xmlns:a16="http://schemas.microsoft.com/office/drawing/2014/main" id="{DFE32338-32E4-842F-AB0D-F99FA72C4FE3}"/>
              </a:ext>
            </a:extLst>
          </p:cNvPr>
          <p:cNvGrpSpPr/>
          <p:nvPr/>
        </p:nvGrpSpPr>
        <p:grpSpPr>
          <a:xfrm>
            <a:off x="15161723" y="9258300"/>
            <a:ext cx="327444" cy="327444"/>
            <a:chOff x="0" y="0"/>
            <a:chExt cx="812800" cy="812800"/>
          </a:xfrm>
        </p:grpSpPr>
        <p:sp>
          <p:nvSpPr>
            <p:cNvPr id="431" name="Google Shape;431;p13">
              <a:extLst>
                <a:ext uri="{FF2B5EF4-FFF2-40B4-BE49-F238E27FC236}">
                  <a16:creationId xmlns:a16="http://schemas.microsoft.com/office/drawing/2014/main" id="{0EA9689F-6009-DFB3-F39D-64862D4403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>
              <a:extLst>
                <a:ext uri="{FF2B5EF4-FFF2-40B4-BE49-F238E27FC236}">
                  <a16:creationId xmlns:a16="http://schemas.microsoft.com/office/drawing/2014/main" id="{EB9F3570-5B58-D6D7-73D6-25BB34BF70AD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" y="159883"/>
            <a:ext cx="3491944" cy="15152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212" y="-228601"/>
            <a:ext cx="3849632" cy="192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8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18"/>
          <p:cNvGrpSpPr/>
          <p:nvPr/>
        </p:nvGrpSpPr>
        <p:grpSpPr>
          <a:xfrm>
            <a:off x="5233421" y="2558563"/>
            <a:ext cx="8892659" cy="5045757"/>
            <a:chOff x="0" y="-38100"/>
            <a:chExt cx="2785608" cy="1580573"/>
          </a:xfrm>
        </p:grpSpPr>
        <p:sp>
          <p:nvSpPr>
            <p:cNvPr id="570" name="Google Shape;570;p18"/>
            <p:cNvSpPr/>
            <p:nvPr/>
          </p:nvSpPr>
          <p:spPr>
            <a:xfrm>
              <a:off x="0" y="0"/>
              <a:ext cx="2785608" cy="1542473"/>
            </a:xfrm>
            <a:custGeom>
              <a:avLst/>
              <a:gdLst/>
              <a:ahLst/>
              <a:cxnLst/>
              <a:rect l="l" t="t" r="r" b="b"/>
              <a:pathLst>
                <a:path w="2785608" h="1542473" extrusionOk="0">
                  <a:moveTo>
                    <a:pt x="39177" y="0"/>
                  </a:moveTo>
                  <a:lnTo>
                    <a:pt x="2746431" y="0"/>
                  </a:lnTo>
                  <a:cubicBezTo>
                    <a:pt x="2768068" y="0"/>
                    <a:pt x="2785608" y="17540"/>
                    <a:pt x="2785608" y="39177"/>
                  </a:cubicBezTo>
                  <a:lnTo>
                    <a:pt x="2785608" y="1503296"/>
                  </a:lnTo>
                  <a:cubicBezTo>
                    <a:pt x="2785608" y="1524933"/>
                    <a:pt x="2768068" y="1542473"/>
                    <a:pt x="2746431" y="1542473"/>
                  </a:cubicBezTo>
                  <a:lnTo>
                    <a:pt x="39177" y="1542473"/>
                  </a:lnTo>
                  <a:cubicBezTo>
                    <a:pt x="17540" y="1542473"/>
                    <a:pt x="0" y="1524933"/>
                    <a:pt x="0" y="1503296"/>
                  </a:cubicBezTo>
                  <a:lnTo>
                    <a:pt x="0" y="39177"/>
                  </a:lnTo>
                  <a:cubicBezTo>
                    <a:pt x="0" y="17540"/>
                    <a:pt x="17540" y="0"/>
                    <a:pt x="39177" y="0"/>
                  </a:cubicBezTo>
                  <a:close/>
                </a:path>
              </a:pathLst>
            </a:custGeom>
            <a:solidFill>
              <a:srgbClr val="31B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8"/>
            <p:cNvSpPr txBox="1"/>
            <p:nvPr/>
          </p:nvSpPr>
          <p:spPr>
            <a:xfrm>
              <a:off x="0" y="-38100"/>
              <a:ext cx="2785608" cy="1580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8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9222246" y="6385721"/>
            <a:ext cx="323665" cy="323665"/>
          </a:xfrm>
          <a:custGeom>
            <a:avLst/>
            <a:gdLst/>
            <a:ahLst/>
            <a:cxnLst/>
            <a:rect l="l" t="t" r="r" b="b"/>
            <a:pathLst>
              <a:path w="323665" h="323665" extrusionOk="0">
                <a:moveTo>
                  <a:pt x="0" y="0"/>
                </a:moveTo>
                <a:lnTo>
                  <a:pt x="323665" y="0"/>
                </a:lnTo>
                <a:lnTo>
                  <a:pt x="323665" y="323665"/>
                </a:lnTo>
                <a:lnTo>
                  <a:pt x="0" y="323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3" name="Google Shape;573;p18"/>
          <p:cNvSpPr/>
          <p:nvPr/>
        </p:nvSpPr>
        <p:spPr>
          <a:xfrm>
            <a:off x="9222246" y="5549952"/>
            <a:ext cx="323665" cy="323665"/>
          </a:xfrm>
          <a:custGeom>
            <a:avLst/>
            <a:gdLst/>
            <a:ahLst/>
            <a:cxnLst/>
            <a:rect l="l" t="t" r="r" b="b"/>
            <a:pathLst>
              <a:path w="323665" h="323665" extrusionOk="0">
                <a:moveTo>
                  <a:pt x="0" y="0"/>
                </a:moveTo>
                <a:lnTo>
                  <a:pt x="323665" y="0"/>
                </a:lnTo>
                <a:lnTo>
                  <a:pt x="323665" y="323665"/>
                </a:lnTo>
                <a:lnTo>
                  <a:pt x="0" y="323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4" name="Google Shape;574;p18"/>
          <p:cNvSpPr/>
          <p:nvPr/>
        </p:nvSpPr>
        <p:spPr>
          <a:xfrm>
            <a:off x="9222246" y="5980242"/>
            <a:ext cx="323520" cy="323665"/>
          </a:xfrm>
          <a:custGeom>
            <a:avLst/>
            <a:gdLst/>
            <a:ahLst/>
            <a:cxnLst/>
            <a:rect l="l" t="t" r="r" b="b"/>
            <a:pathLst>
              <a:path w="323520" h="323665" extrusionOk="0">
                <a:moveTo>
                  <a:pt x="0" y="0"/>
                </a:moveTo>
                <a:lnTo>
                  <a:pt x="323519" y="0"/>
                </a:lnTo>
                <a:lnTo>
                  <a:pt x="323519" y="323665"/>
                </a:lnTo>
                <a:lnTo>
                  <a:pt x="0" y="323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5" name="Google Shape;575;p18"/>
          <p:cNvSpPr/>
          <p:nvPr/>
        </p:nvSpPr>
        <p:spPr>
          <a:xfrm>
            <a:off x="9222246" y="5142256"/>
            <a:ext cx="323665" cy="323665"/>
          </a:xfrm>
          <a:custGeom>
            <a:avLst/>
            <a:gdLst/>
            <a:ahLst/>
            <a:cxnLst/>
            <a:rect l="l" t="t" r="r" b="b"/>
            <a:pathLst>
              <a:path w="323665" h="323665" extrusionOk="0">
                <a:moveTo>
                  <a:pt x="0" y="0"/>
                </a:moveTo>
                <a:lnTo>
                  <a:pt x="323665" y="0"/>
                </a:lnTo>
                <a:lnTo>
                  <a:pt x="323665" y="323665"/>
                </a:lnTo>
                <a:lnTo>
                  <a:pt x="0" y="323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6" name="Google Shape;576;p18"/>
          <p:cNvSpPr/>
          <p:nvPr/>
        </p:nvSpPr>
        <p:spPr>
          <a:xfrm>
            <a:off x="2601944" y="2100713"/>
            <a:ext cx="6083085" cy="6083085"/>
          </a:xfrm>
          <a:custGeom>
            <a:avLst/>
            <a:gdLst/>
            <a:ahLst/>
            <a:cxnLst/>
            <a:rect l="l" t="t" r="r" b="b"/>
            <a:pathLst>
              <a:path w="6083085" h="6083085" extrusionOk="0">
                <a:moveTo>
                  <a:pt x="0" y="0"/>
                </a:moveTo>
                <a:lnTo>
                  <a:pt x="6083085" y="0"/>
                </a:lnTo>
                <a:lnTo>
                  <a:pt x="6083085" y="6083086"/>
                </a:lnTo>
                <a:lnTo>
                  <a:pt x="0" y="6083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7" name="Google Shape;577;p18"/>
          <p:cNvSpPr/>
          <p:nvPr/>
        </p:nvSpPr>
        <p:spPr>
          <a:xfrm>
            <a:off x="3168390" y="2667169"/>
            <a:ext cx="4950194" cy="495017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8F8F8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" name="Google Shape;578;p18"/>
          <p:cNvGrpSpPr/>
          <p:nvPr/>
        </p:nvGrpSpPr>
        <p:grpSpPr>
          <a:xfrm>
            <a:off x="8931287" y="4410587"/>
            <a:ext cx="42696" cy="2604089"/>
            <a:chOff x="0" y="-38100"/>
            <a:chExt cx="13374" cy="815726"/>
          </a:xfrm>
        </p:grpSpPr>
        <p:sp>
          <p:nvSpPr>
            <p:cNvPr id="579" name="Google Shape;579;p18"/>
            <p:cNvSpPr/>
            <p:nvPr/>
          </p:nvSpPr>
          <p:spPr>
            <a:xfrm>
              <a:off x="0" y="0"/>
              <a:ext cx="13374" cy="777626"/>
            </a:xfrm>
            <a:custGeom>
              <a:avLst/>
              <a:gdLst/>
              <a:ahLst/>
              <a:cxnLst/>
              <a:rect l="l" t="t" r="r" b="b"/>
              <a:pathLst>
                <a:path w="13374" h="777626" extrusionOk="0">
                  <a:moveTo>
                    <a:pt x="0" y="0"/>
                  </a:moveTo>
                  <a:lnTo>
                    <a:pt x="13374" y="0"/>
                  </a:lnTo>
                  <a:lnTo>
                    <a:pt x="13374" y="777626"/>
                  </a:lnTo>
                  <a:lnTo>
                    <a:pt x="0" y="777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80" name="Google Shape;580;p18"/>
            <p:cNvSpPr txBox="1"/>
            <p:nvPr/>
          </p:nvSpPr>
          <p:spPr>
            <a:xfrm>
              <a:off x="0" y="-38100"/>
              <a:ext cx="13374" cy="815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8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1" name="Google Shape;581;p18"/>
          <p:cNvSpPr txBox="1"/>
          <p:nvPr/>
        </p:nvSpPr>
        <p:spPr>
          <a:xfrm>
            <a:off x="9672276" y="5951667"/>
            <a:ext cx="3857414" cy="28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endParaRPr/>
          </a:p>
        </p:txBody>
      </p:sp>
      <p:sp>
        <p:nvSpPr>
          <p:cNvPr id="582" name="Google Shape;582;p18"/>
          <p:cNvSpPr txBox="1"/>
          <p:nvPr/>
        </p:nvSpPr>
        <p:spPr>
          <a:xfrm>
            <a:off x="9672276" y="5521377"/>
            <a:ext cx="3760379" cy="28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Email id</a:t>
            </a:r>
            <a:endParaRPr/>
          </a:p>
        </p:txBody>
      </p:sp>
      <p:sp>
        <p:nvSpPr>
          <p:cNvPr id="583" name="Google Shape;583;p18"/>
          <p:cNvSpPr txBox="1"/>
          <p:nvPr/>
        </p:nvSpPr>
        <p:spPr>
          <a:xfrm>
            <a:off x="9672276" y="6365522"/>
            <a:ext cx="3390341" cy="28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endParaRPr/>
          </a:p>
        </p:txBody>
      </p:sp>
      <p:sp>
        <p:nvSpPr>
          <p:cNvPr id="584" name="Google Shape;584;p18"/>
          <p:cNvSpPr txBox="1"/>
          <p:nvPr/>
        </p:nvSpPr>
        <p:spPr>
          <a:xfrm>
            <a:off x="9672275" y="5126700"/>
            <a:ext cx="25236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Cell phone - </a:t>
            </a:r>
            <a:r>
              <a:rPr lang="en-US" sz="1745">
                <a:solidFill>
                  <a:srgbClr val="FFFFFF"/>
                </a:solidFill>
              </a:rPr>
              <a:t>Landline</a:t>
            </a:r>
            <a:endParaRPr/>
          </a:p>
        </p:txBody>
      </p:sp>
      <p:sp>
        <p:nvSpPr>
          <p:cNvPr id="585" name="Google Shape;585;p18"/>
          <p:cNvSpPr txBox="1"/>
          <p:nvPr/>
        </p:nvSpPr>
        <p:spPr>
          <a:xfrm>
            <a:off x="9183021" y="4475066"/>
            <a:ext cx="3374058" cy="49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6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16. Contact Info</a:t>
            </a:r>
            <a:endParaRPr/>
          </a:p>
        </p:txBody>
      </p:sp>
      <p:sp>
        <p:nvSpPr>
          <p:cNvPr id="586" name="Google Shape;586;p18"/>
          <p:cNvSpPr txBox="1"/>
          <p:nvPr/>
        </p:nvSpPr>
        <p:spPr>
          <a:xfrm>
            <a:off x="8372230" y="2948548"/>
            <a:ext cx="4690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82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lang="en-US" sz="5082" b="1">
                <a:solidFill>
                  <a:srgbClr val="FFFFFF"/>
                </a:solidFill>
              </a:rPr>
              <a:t>Y</a:t>
            </a:r>
            <a:r>
              <a:rPr lang="en-US" sz="5082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/>
          </a:p>
        </p:txBody>
      </p:sp>
      <p:grpSp>
        <p:nvGrpSpPr>
          <p:cNvPr id="587" name="Google Shape;587;p18"/>
          <p:cNvGrpSpPr/>
          <p:nvPr/>
        </p:nvGrpSpPr>
        <p:grpSpPr>
          <a:xfrm>
            <a:off x="15811589" y="8007246"/>
            <a:ext cx="4201427" cy="4201427"/>
            <a:chOff x="0" y="0"/>
            <a:chExt cx="812800" cy="812800"/>
          </a:xfrm>
        </p:grpSpPr>
        <p:sp>
          <p:nvSpPr>
            <p:cNvPr id="588" name="Google Shape;588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42950" cap="sq" cmpd="sng">
              <a:solidFill>
                <a:srgbClr val="E2E34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0" name="Google Shape;590;p18"/>
          <p:cNvGrpSpPr/>
          <p:nvPr/>
        </p:nvGrpSpPr>
        <p:grpSpPr>
          <a:xfrm>
            <a:off x="-1868494" y="-2100713"/>
            <a:ext cx="4201427" cy="4201427"/>
            <a:chOff x="0" y="0"/>
            <a:chExt cx="812800" cy="812800"/>
          </a:xfrm>
        </p:grpSpPr>
        <p:sp>
          <p:nvSpPr>
            <p:cNvPr id="591" name="Google Shape;591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 cmpd="sng">
              <a:solidFill>
                <a:srgbClr val="E2E34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18"/>
          <p:cNvGrpSpPr/>
          <p:nvPr/>
        </p:nvGrpSpPr>
        <p:grpSpPr>
          <a:xfrm>
            <a:off x="16067950" y="6633635"/>
            <a:ext cx="762083" cy="762083"/>
            <a:chOff x="0" y="0"/>
            <a:chExt cx="812800" cy="812800"/>
          </a:xfrm>
        </p:grpSpPr>
        <p:sp>
          <p:nvSpPr>
            <p:cNvPr id="594" name="Google Shape;594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-575233" y="9258300"/>
            <a:ext cx="1614906" cy="1614906"/>
            <a:chOff x="0" y="0"/>
            <a:chExt cx="812800" cy="812800"/>
          </a:xfrm>
        </p:grpSpPr>
        <p:sp>
          <p:nvSpPr>
            <p:cNvPr id="597" name="Google Shape;597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" y="159883"/>
            <a:ext cx="3491944" cy="15152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212" y="-228601"/>
            <a:ext cx="3849632" cy="19269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 rot="10800000">
            <a:off x="2778327" y="7417124"/>
            <a:ext cx="12710840" cy="1184047"/>
          </a:xfrm>
          <a:custGeom>
            <a:avLst/>
            <a:gdLst/>
            <a:ahLst/>
            <a:cxnLst/>
            <a:rect l="l" t="t" r="r" b="b"/>
            <a:pathLst>
              <a:path w="12710840" h="1184047" extrusionOk="0">
                <a:moveTo>
                  <a:pt x="0" y="0"/>
                </a:moveTo>
                <a:lnTo>
                  <a:pt x="12710840" y="0"/>
                </a:lnTo>
                <a:lnTo>
                  <a:pt x="12710840" y="1184046"/>
                </a:lnTo>
                <a:lnTo>
                  <a:pt x="0" y="1184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08632"/>
            </a:stretch>
          </a:blipFill>
          <a:ln>
            <a:noFill/>
          </a:ln>
        </p:spPr>
      </p:sp>
      <p:grpSp>
        <p:nvGrpSpPr>
          <p:cNvPr id="107" name="Google Shape;107;p2"/>
          <p:cNvGrpSpPr/>
          <p:nvPr/>
        </p:nvGrpSpPr>
        <p:grpSpPr>
          <a:xfrm>
            <a:off x="0" y="-72330"/>
            <a:ext cx="18288000" cy="4563959"/>
            <a:chOff x="0" y="-19050"/>
            <a:chExt cx="4816593" cy="1202030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4816592" cy="1182980"/>
            </a:xfrm>
            <a:custGeom>
              <a:avLst/>
              <a:gdLst/>
              <a:ahLst/>
              <a:cxnLst/>
              <a:rect l="l" t="t" r="r" b="b"/>
              <a:pathLst>
                <a:path w="4816592" h="118298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182980"/>
                  </a:lnTo>
                  <a:lnTo>
                    <a:pt x="0" y="1182980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</p:sp>
        <p:sp>
          <p:nvSpPr>
            <p:cNvPr id="109" name="Google Shape;109;p2"/>
            <p:cNvSpPr txBox="1"/>
            <p:nvPr/>
          </p:nvSpPr>
          <p:spPr>
            <a:xfrm>
              <a:off x="0" y="-19050"/>
              <a:ext cx="4816593" cy="1202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/>
          <p:cNvSpPr/>
          <p:nvPr/>
        </p:nvSpPr>
        <p:spPr>
          <a:xfrm>
            <a:off x="0" y="0"/>
            <a:ext cx="18288000" cy="4491629"/>
          </a:xfrm>
          <a:custGeom>
            <a:avLst/>
            <a:gdLst/>
            <a:ahLst/>
            <a:cxnLst/>
            <a:rect l="l" t="t" r="r" b="b"/>
            <a:pathLst>
              <a:path w="18288000" h="4491629" extrusionOk="0">
                <a:moveTo>
                  <a:pt x="0" y="0"/>
                </a:moveTo>
                <a:lnTo>
                  <a:pt x="18288000" y="0"/>
                </a:lnTo>
                <a:lnTo>
                  <a:pt x="18288000" y="4491629"/>
                </a:lnTo>
                <a:lnTo>
                  <a:pt x="0" y="44916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8999"/>
            </a:blip>
            <a:stretch>
              <a:fillRect t="-85628" b="-85631"/>
            </a:stretch>
          </a:blipFill>
          <a:ln>
            <a:noFill/>
          </a:ln>
        </p:spPr>
      </p:sp>
      <p:grpSp>
        <p:nvGrpSpPr>
          <p:cNvPr id="111" name="Google Shape;111;p2"/>
          <p:cNvGrpSpPr/>
          <p:nvPr/>
        </p:nvGrpSpPr>
        <p:grpSpPr>
          <a:xfrm>
            <a:off x="2778327" y="2173484"/>
            <a:ext cx="12731346" cy="5243639"/>
            <a:chOff x="0" y="-19050"/>
            <a:chExt cx="3353112" cy="1381041"/>
          </a:xfrm>
        </p:grpSpPr>
        <p:sp>
          <p:nvSpPr>
            <p:cNvPr id="112" name="Google Shape;112;p2"/>
            <p:cNvSpPr/>
            <p:nvPr/>
          </p:nvSpPr>
          <p:spPr>
            <a:xfrm>
              <a:off x="0" y="0"/>
              <a:ext cx="3353112" cy="1361991"/>
            </a:xfrm>
            <a:custGeom>
              <a:avLst/>
              <a:gdLst/>
              <a:ahLst/>
              <a:cxnLst/>
              <a:rect l="l" t="t" r="r" b="b"/>
              <a:pathLst>
                <a:path w="3353112" h="1361991" extrusionOk="0">
                  <a:moveTo>
                    <a:pt x="15202" y="0"/>
                  </a:moveTo>
                  <a:lnTo>
                    <a:pt x="3337909" y="0"/>
                  </a:lnTo>
                  <a:cubicBezTo>
                    <a:pt x="3341941" y="0"/>
                    <a:pt x="3345808" y="1602"/>
                    <a:pt x="3348659" y="4453"/>
                  </a:cubicBezTo>
                  <a:cubicBezTo>
                    <a:pt x="3351510" y="7304"/>
                    <a:pt x="3353112" y="11171"/>
                    <a:pt x="3353112" y="15202"/>
                  </a:cubicBezTo>
                  <a:lnTo>
                    <a:pt x="3353112" y="1346788"/>
                  </a:lnTo>
                  <a:cubicBezTo>
                    <a:pt x="3353112" y="1350820"/>
                    <a:pt x="3351510" y="1354687"/>
                    <a:pt x="3348659" y="1357538"/>
                  </a:cubicBezTo>
                  <a:cubicBezTo>
                    <a:pt x="3345808" y="1360389"/>
                    <a:pt x="3341941" y="1361991"/>
                    <a:pt x="3337909" y="1361991"/>
                  </a:cubicBezTo>
                  <a:lnTo>
                    <a:pt x="15202" y="1361991"/>
                  </a:lnTo>
                  <a:cubicBezTo>
                    <a:pt x="11171" y="1361991"/>
                    <a:pt x="7304" y="1360389"/>
                    <a:pt x="4453" y="1357538"/>
                  </a:cubicBezTo>
                  <a:cubicBezTo>
                    <a:pt x="1602" y="1354687"/>
                    <a:pt x="0" y="1350820"/>
                    <a:pt x="0" y="1346788"/>
                  </a:cubicBezTo>
                  <a:lnTo>
                    <a:pt x="0" y="15202"/>
                  </a:lnTo>
                  <a:cubicBezTo>
                    <a:pt x="0" y="11171"/>
                    <a:pt x="1602" y="7304"/>
                    <a:pt x="4453" y="4453"/>
                  </a:cubicBezTo>
                  <a:cubicBezTo>
                    <a:pt x="7304" y="1602"/>
                    <a:pt x="11171" y="0"/>
                    <a:pt x="15202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0" y="-19050"/>
              <a:ext cx="3353112" cy="13810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2"/>
          <p:cNvSpPr txBox="1"/>
          <p:nvPr/>
        </p:nvSpPr>
        <p:spPr>
          <a:xfrm>
            <a:off x="3558350" y="4435739"/>
            <a:ext cx="11150794" cy="257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-US" sz="27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will you transform the industry or vertical you're operating in?</a:t>
            </a:r>
            <a:endParaRPr dirty="0"/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positive impact will your product(s) and solution(s)</a:t>
            </a:r>
            <a:endParaRPr dirty="0"/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create for the world at large?</a:t>
            </a:r>
            <a:endParaRPr dirty="0"/>
          </a:p>
          <a:p>
            <a:pPr marL="0" marR="0" lvl="0" indent="0" algn="ctr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5679731" y="2769592"/>
            <a:ext cx="6928538" cy="147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44" b="1" i="0" u="none" strike="noStrike" cap="none" dirty="0" smtClean="0">
                <a:solidFill>
                  <a:srgbClr val="FDFB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Vision Statement</a:t>
            </a:r>
            <a:endParaRPr dirty="0"/>
          </a:p>
        </p:txBody>
      </p:sp>
      <p:grpSp>
        <p:nvGrpSpPr>
          <p:cNvPr id="116" name="Google Shape;116;p2"/>
          <p:cNvGrpSpPr/>
          <p:nvPr/>
        </p:nvGrpSpPr>
        <p:grpSpPr>
          <a:xfrm>
            <a:off x="16113923" y="9258300"/>
            <a:ext cx="327444" cy="327444"/>
            <a:chOff x="0" y="0"/>
            <a:chExt cx="812800" cy="812800"/>
          </a:xfrm>
        </p:grpSpPr>
        <p:sp>
          <p:nvSpPr>
            <p:cNvPr id="117" name="Google Shape;117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5648108" y="9258300"/>
            <a:ext cx="327444" cy="327444"/>
            <a:chOff x="0" y="0"/>
            <a:chExt cx="812800" cy="812800"/>
          </a:xfrm>
        </p:grpSpPr>
        <p:sp>
          <p:nvSpPr>
            <p:cNvPr id="120" name="Google Shape;120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15161723" y="9258300"/>
            <a:ext cx="327444" cy="327444"/>
            <a:chOff x="0" y="0"/>
            <a:chExt cx="812800" cy="812800"/>
          </a:xfrm>
        </p:grpSpPr>
        <p:sp>
          <p:nvSpPr>
            <p:cNvPr id="123" name="Google Shape;123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" y="24922"/>
            <a:ext cx="3491944" cy="14702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551" y="-363561"/>
            <a:ext cx="3849632" cy="18697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/>
        </p:nvSpPr>
        <p:spPr>
          <a:xfrm>
            <a:off x="1539869" y="2589888"/>
            <a:ext cx="9093300" cy="53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 b="0" i="0" u="none" strike="noStrike" cap="none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What specific problem are you solving for your customer? 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 b="0" i="0" u="none" strike="noStrike" cap="none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 b="0" i="0" u="none" strike="noStrike" cap="none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Describe the pain or problem that you are alleviating or the pleasure you are providing to improve the quality of life of your customer/ client/ beneficiary.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 b="0" i="0" u="none" strike="noStrike" cap="none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44" name="Google Shape;144;p4"/>
          <p:cNvGrpSpPr/>
          <p:nvPr/>
        </p:nvGrpSpPr>
        <p:grpSpPr>
          <a:xfrm>
            <a:off x="-2532562" y="7517237"/>
            <a:ext cx="5578409" cy="5578409"/>
            <a:chOff x="0" y="0"/>
            <a:chExt cx="812800" cy="812800"/>
          </a:xfrm>
        </p:grpSpPr>
        <p:sp>
          <p:nvSpPr>
            <p:cNvPr id="145" name="Google Shape;145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4"/>
          <p:cNvGrpSpPr/>
          <p:nvPr/>
        </p:nvGrpSpPr>
        <p:grpSpPr>
          <a:xfrm>
            <a:off x="15017929" y="-2533783"/>
            <a:ext cx="5002094" cy="5002094"/>
            <a:chOff x="0" y="0"/>
            <a:chExt cx="812800" cy="812800"/>
          </a:xfrm>
        </p:grpSpPr>
        <p:sp>
          <p:nvSpPr>
            <p:cNvPr id="148" name="Google Shape;148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>
                <a:alpha val="32549"/>
              </a:srgbClr>
            </a:solidFill>
            <a:ln w="742950" cap="sq" cmpd="sng">
              <a:solidFill>
                <a:srgbClr val="188C8C">
                  <a:alpha val="32549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4"/>
          <p:cNvGrpSpPr/>
          <p:nvPr/>
        </p:nvGrpSpPr>
        <p:grpSpPr>
          <a:xfrm>
            <a:off x="4656935" y="8693553"/>
            <a:ext cx="1183437" cy="1183437"/>
            <a:chOff x="0" y="0"/>
            <a:chExt cx="812800" cy="812800"/>
          </a:xfrm>
        </p:grpSpPr>
        <p:sp>
          <p:nvSpPr>
            <p:cNvPr id="151" name="Google Shape;151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16113923" y="9258300"/>
            <a:ext cx="327444" cy="327444"/>
            <a:chOff x="0" y="0"/>
            <a:chExt cx="812800" cy="812800"/>
          </a:xfrm>
        </p:grpSpPr>
        <p:sp>
          <p:nvSpPr>
            <p:cNvPr id="154" name="Google Shape;154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4"/>
          <p:cNvGrpSpPr/>
          <p:nvPr/>
        </p:nvGrpSpPr>
        <p:grpSpPr>
          <a:xfrm>
            <a:off x="15648108" y="9258300"/>
            <a:ext cx="327444" cy="327444"/>
            <a:chOff x="0" y="0"/>
            <a:chExt cx="812800" cy="812800"/>
          </a:xfrm>
        </p:grpSpPr>
        <p:sp>
          <p:nvSpPr>
            <p:cNvPr id="157" name="Google Shape;157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4"/>
          <p:cNvGrpSpPr/>
          <p:nvPr/>
        </p:nvGrpSpPr>
        <p:grpSpPr>
          <a:xfrm>
            <a:off x="15161723" y="9258300"/>
            <a:ext cx="327444" cy="327444"/>
            <a:chOff x="0" y="0"/>
            <a:chExt cx="812800" cy="812800"/>
          </a:xfrm>
        </p:grpSpPr>
        <p:sp>
          <p:nvSpPr>
            <p:cNvPr id="160" name="Google Shape;160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4"/>
          <p:cNvGrpSpPr/>
          <p:nvPr/>
        </p:nvGrpSpPr>
        <p:grpSpPr>
          <a:xfrm>
            <a:off x="11408873" y="1640161"/>
            <a:ext cx="6879127" cy="6468959"/>
            <a:chOff x="0" y="-19050"/>
            <a:chExt cx="1811787" cy="1703759"/>
          </a:xfrm>
        </p:grpSpPr>
        <p:sp>
          <p:nvSpPr>
            <p:cNvPr id="164" name="Google Shape;164;p4"/>
            <p:cNvSpPr/>
            <p:nvPr/>
          </p:nvSpPr>
          <p:spPr>
            <a:xfrm>
              <a:off x="0" y="0"/>
              <a:ext cx="1811787" cy="1684709"/>
            </a:xfrm>
            <a:custGeom>
              <a:avLst/>
              <a:gdLst/>
              <a:ahLst/>
              <a:cxnLst/>
              <a:rect l="l" t="t" r="r" b="b"/>
              <a:pathLst>
                <a:path w="1811787" h="1684709" extrusionOk="0">
                  <a:moveTo>
                    <a:pt x="0" y="0"/>
                  </a:moveTo>
                  <a:lnTo>
                    <a:pt x="1811787" y="0"/>
                  </a:lnTo>
                  <a:lnTo>
                    <a:pt x="1811787" y="1684709"/>
                  </a:lnTo>
                  <a:lnTo>
                    <a:pt x="0" y="1684709"/>
                  </a:lnTo>
                  <a:close/>
                </a:path>
              </a:pathLst>
            </a:custGeom>
            <a:solidFill>
              <a:srgbClr val="8DCACA"/>
            </a:solidFill>
            <a:ln>
              <a:noFill/>
            </a:ln>
          </p:spPr>
        </p:sp>
        <p:sp>
          <p:nvSpPr>
            <p:cNvPr id="165" name="Google Shape;165;p4"/>
            <p:cNvSpPr txBox="1"/>
            <p:nvPr/>
          </p:nvSpPr>
          <p:spPr>
            <a:xfrm>
              <a:off x="0" y="-19050"/>
              <a:ext cx="1811787" cy="1703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11728084" y="2725291"/>
            <a:ext cx="6436091" cy="4682256"/>
          </a:xfrm>
          <a:custGeom>
            <a:avLst/>
            <a:gdLst/>
            <a:ahLst/>
            <a:cxnLst/>
            <a:rect l="l" t="t" r="r" b="b"/>
            <a:pathLst>
              <a:path w="6436091" h="4682256" extrusionOk="0">
                <a:moveTo>
                  <a:pt x="0" y="0"/>
                </a:moveTo>
                <a:lnTo>
                  <a:pt x="6436091" y="0"/>
                </a:lnTo>
                <a:lnTo>
                  <a:pt x="6436091" y="4682257"/>
                </a:lnTo>
                <a:lnTo>
                  <a:pt x="0" y="4682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7" name="Google Shape;167;p4"/>
          <p:cNvSpPr txBox="1"/>
          <p:nvPr/>
        </p:nvSpPr>
        <p:spPr>
          <a:xfrm>
            <a:off x="1539882" y="1663604"/>
            <a:ext cx="60642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2" b="1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-US" sz="4692" b="1" i="0" u="none" strike="noStrike" cap="none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4692" b="1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Problem identification</a:t>
            </a:r>
            <a:endParaRPr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" y="159883"/>
            <a:ext cx="3491944" cy="15152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212" y="-228601"/>
            <a:ext cx="3849632" cy="19269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/>
        </p:nvSpPr>
        <p:spPr>
          <a:xfrm>
            <a:off x="1777219" y="3186100"/>
            <a:ext cx="8846237" cy="477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 b="0" i="0" u="none" strike="noStrike" cap="none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What is the minimum viable product (MVP) that embodies your UVP? 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 b="0" i="0" u="none" strike="noStrike" cap="none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 b="0" i="0" u="none" strike="noStrike" cap="none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What your product or service is and how it works in three simple steps. 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 b="0" i="0" u="none" strike="noStrike" cap="none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 b="0" i="0" u="none" strike="noStrike" cap="none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Show screenshots/mockups of the product/ solution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 b="0" i="0" u="none" strike="noStrike" cap="none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74" name="Google Shape;174;p5"/>
          <p:cNvGrpSpPr/>
          <p:nvPr/>
        </p:nvGrpSpPr>
        <p:grpSpPr>
          <a:xfrm>
            <a:off x="-3216337" y="8342462"/>
            <a:ext cx="5578409" cy="5578409"/>
            <a:chOff x="0" y="0"/>
            <a:chExt cx="812800" cy="812800"/>
          </a:xfrm>
        </p:grpSpPr>
        <p:sp>
          <p:nvSpPr>
            <p:cNvPr id="175" name="Google Shape;175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15017929" y="-2533783"/>
            <a:ext cx="5002094" cy="5002094"/>
            <a:chOff x="0" y="0"/>
            <a:chExt cx="812800" cy="812800"/>
          </a:xfrm>
        </p:grpSpPr>
        <p:sp>
          <p:nvSpPr>
            <p:cNvPr id="178" name="Google Shape;178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>
                <a:alpha val="32549"/>
              </a:srgbClr>
            </a:solidFill>
            <a:ln w="742950" cap="sq" cmpd="sng">
              <a:solidFill>
                <a:srgbClr val="188C8C">
                  <a:alpha val="32549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5"/>
          <p:cNvGrpSpPr/>
          <p:nvPr/>
        </p:nvGrpSpPr>
        <p:grpSpPr>
          <a:xfrm>
            <a:off x="3590135" y="9531753"/>
            <a:ext cx="1183437" cy="1183437"/>
            <a:chOff x="0" y="0"/>
            <a:chExt cx="812800" cy="812800"/>
          </a:xfrm>
        </p:grpSpPr>
        <p:sp>
          <p:nvSpPr>
            <p:cNvPr id="181" name="Google Shape;181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5"/>
          <p:cNvGrpSpPr/>
          <p:nvPr/>
        </p:nvGrpSpPr>
        <p:grpSpPr>
          <a:xfrm>
            <a:off x="16113923" y="9258300"/>
            <a:ext cx="327444" cy="327444"/>
            <a:chOff x="0" y="0"/>
            <a:chExt cx="812800" cy="812800"/>
          </a:xfrm>
        </p:grpSpPr>
        <p:sp>
          <p:nvSpPr>
            <p:cNvPr id="184" name="Google Shape;184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5"/>
          <p:cNvGrpSpPr/>
          <p:nvPr/>
        </p:nvGrpSpPr>
        <p:grpSpPr>
          <a:xfrm>
            <a:off x="15648108" y="9258300"/>
            <a:ext cx="327444" cy="327444"/>
            <a:chOff x="0" y="0"/>
            <a:chExt cx="812800" cy="812800"/>
          </a:xfrm>
        </p:grpSpPr>
        <p:sp>
          <p:nvSpPr>
            <p:cNvPr id="187" name="Google Shape;187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5"/>
          <p:cNvGrpSpPr/>
          <p:nvPr/>
        </p:nvGrpSpPr>
        <p:grpSpPr>
          <a:xfrm>
            <a:off x="15161723" y="9258300"/>
            <a:ext cx="327444" cy="327444"/>
            <a:chOff x="0" y="0"/>
            <a:chExt cx="812800" cy="812800"/>
          </a:xfrm>
        </p:grpSpPr>
        <p:sp>
          <p:nvSpPr>
            <p:cNvPr id="190" name="Google Shape;190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5"/>
          <p:cNvGrpSpPr/>
          <p:nvPr/>
        </p:nvGrpSpPr>
        <p:grpSpPr>
          <a:xfrm>
            <a:off x="11408873" y="1640161"/>
            <a:ext cx="6879127" cy="6468959"/>
            <a:chOff x="0" y="-19050"/>
            <a:chExt cx="1811787" cy="1703759"/>
          </a:xfrm>
        </p:grpSpPr>
        <p:sp>
          <p:nvSpPr>
            <p:cNvPr id="194" name="Google Shape;194;p5"/>
            <p:cNvSpPr/>
            <p:nvPr/>
          </p:nvSpPr>
          <p:spPr>
            <a:xfrm>
              <a:off x="0" y="0"/>
              <a:ext cx="1811787" cy="1684709"/>
            </a:xfrm>
            <a:custGeom>
              <a:avLst/>
              <a:gdLst/>
              <a:ahLst/>
              <a:cxnLst/>
              <a:rect l="l" t="t" r="r" b="b"/>
              <a:pathLst>
                <a:path w="1811787" h="1684709" extrusionOk="0">
                  <a:moveTo>
                    <a:pt x="0" y="0"/>
                  </a:moveTo>
                  <a:lnTo>
                    <a:pt x="1811787" y="0"/>
                  </a:lnTo>
                  <a:lnTo>
                    <a:pt x="1811787" y="1684709"/>
                  </a:lnTo>
                  <a:lnTo>
                    <a:pt x="0" y="1684709"/>
                  </a:lnTo>
                  <a:close/>
                </a:path>
              </a:pathLst>
            </a:custGeom>
            <a:solidFill>
              <a:srgbClr val="8DCACA"/>
            </a:solidFill>
            <a:ln>
              <a:noFill/>
            </a:ln>
          </p:spPr>
        </p:sp>
        <p:sp>
          <p:nvSpPr>
            <p:cNvPr id="195" name="Google Shape;195;p5"/>
            <p:cNvSpPr txBox="1"/>
            <p:nvPr/>
          </p:nvSpPr>
          <p:spPr>
            <a:xfrm>
              <a:off x="0" y="-19050"/>
              <a:ext cx="1811787" cy="1703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5"/>
          <p:cNvSpPr/>
          <p:nvPr/>
        </p:nvSpPr>
        <p:spPr>
          <a:xfrm>
            <a:off x="12210206" y="2468311"/>
            <a:ext cx="5049094" cy="5049094"/>
          </a:xfrm>
          <a:custGeom>
            <a:avLst/>
            <a:gdLst/>
            <a:ahLst/>
            <a:cxnLst/>
            <a:rect l="l" t="t" r="r" b="b"/>
            <a:pathLst>
              <a:path w="5049094" h="5049094" extrusionOk="0">
                <a:moveTo>
                  <a:pt x="0" y="0"/>
                </a:moveTo>
                <a:lnTo>
                  <a:pt x="5049094" y="0"/>
                </a:lnTo>
                <a:lnTo>
                  <a:pt x="5049094" y="5049094"/>
                </a:lnTo>
                <a:lnTo>
                  <a:pt x="0" y="5049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7" name="Google Shape;197;p5"/>
          <p:cNvSpPr txBox="1"/>
          <p:nvPr/>
        </p:nvSpPr>
        <p:spPr>
          <a:xfrm>
            <a:off x="1777219" y="2244404"/>
            <a:ext cx="60642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2" b="1" dirty="0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r>
              <a:rPr lang="en-US" sz="4692" b="1" i="0" u="none" strike="noStrike" cap="none" dirty="0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4692" b="1" dirty="0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Solution addressed</a:t>
            </a:r>
            <a:endParaRPr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" y="159883"/>
            <a:ext cx="3491944" cy="15152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212" y="-228601"/>
            <a:ext cx="3849632" cy="19269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/>
          <p:nvPr/>
        </p:nvSpPr>
        <p:spPr>
          <a:xfrm>
            <a:off x="1738637" y="1458366"/>
            <a:ext cx="11271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8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2" b="1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en-US" sz="4692" b="1" i="0" u="none" strike="noStrike" cap="none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4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Tech Stack and Product Roadmap</a:t>
            </a:r>
            <a:endParaRPr sz="4692" b="1" i="0" u="none" strike="noStrike" cap="none">
              <a:solidFill>
                <a:srgbClr val="19191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1738637" y="2419533"/>
            <a:ext cx="13837200" cy="3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How technology is enabling your business?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Share brief details of your Tech Stack and Architecture 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(Do bring the Hardware, in case the product/solution is Hardware based)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05" name="Google Shape;205;p6"/>
          <p:cNvGrpSpPr/>
          <p:nvPr/>
        </p:nvGrpSpPr>
        <p:grpSpPr>
          <a:xfrm>
            <a:off x="-1997137" y="7075637"/>
            <a:ext cx="5578401" cy="5578401"/>
            <a:chOff x="0" y="0"/>
            <a:chExt cx="812800" cy="812800"/>
          </a:xfrm>
        </p:grpSpPr>
        <p:sp>
          <p:nvSpPr>
            <p:cNvPr id="206" name="Google Shape;206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6"/>
          <p:cNvGrpSpPr/>
          <p:nvPr/>
        </p:nvGrpSpPr>
        <p:grpSpPr>
          <a:xfrm>
            <a:off x="3684175" y="7005833"/>
            <a:ext cx="452472" cy="452472"/>
            <a:chOff x="0" y="0"/>
            <a:chExt cx="812800" cy="812800"/>
          </a:xfrm>
        </p:grpSpPr>
        <p:sp>
          <p:nvSpPr>
            <p:cNvPr id="209" name="Google Shape;209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6"/>
          <p:cNvGrpSpPr/>
          <p:nvPr/>
        </p:nvGrpSpPr>
        <p:grpSpPr>
          <a:xfrm>
            <a:off x="15017929" y="-2533783"/>
            <a:ext cx="5002094" cy="5002094"/>
            <a:chOff x="0" y="0"/>
            <a:chExt cx="812800" cy="812800"/>
          </a:xfrm>
        </p:grpSpPr>
        <p:sp>
          <p:nvSpPr>
            <p:cNvPr id="212" name="Google Shape;212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>
                <a:alpha val="32549"/>
              </a:srgbClr>
            </a:solidFill>
            <a:ln w="742950" cap="sq" cmpd="sng">
              <a:solidFill>
                <a:srgbClr val="188C8C">
                  <a:alpha val="32549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6"/>
          <p:cNvGrpSpPr/>
          <p:nvPr/>
        </p:nvGrpSpPr>
        <p:grpSpPr>
          <a:xfrm>
            <a:off x="4809335" y="8388753"/>
            <a:ext cx="1183417" cy="1183417"/>
            <a:chOff x="0" y="0"/>
            <a:chExt cx="812800" cy="812800"/>
          </a:xfrm>
        </p:grpSpPr>
        <p:sp>
          <p:nvSpPr>
            <p:cNvPr id="215" name="Google Shape;215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6"/>
          <p:cNvGrpSpPr/>
          <p:nvPr/>
        </p:nvGrpSpPr>
        <p:grpSpPr>
          <a:xfrm>
            <a:off x="16113923" y="9258300"/>
            <a:ext cx="327444" cy="327444"/>
            <a:chOff x="0" y="0"/>
            <a:chExt cx="812800" cy="812800"/>
          </a:xfrm>
        </p:grpSpPr>
        <p:sp>
          <p:nvSpPr>
            <p:cNvPr id="218" name="Google Shape;218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6"/>
          <p:cNvGrpSpPr/>
          <p:nvPr/>
        </p:nvGrpSpPr>
        <p:grpSpPr>
          <a:xfrm>
            <a:off x="15648108" y="9258300"/>
            <a:ext cx="327444" cy="327444"/>
            <a:chOff x="0" y="0"/>
            <a:chExt cx="812800" cy="812800"/>
          </a:xfrm>
        </p:grpSpPr>
        <p:sp>
          <p:nvSpPr>
            <p:cNvPr id="221" name="Google Shape;221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6"/>
          <p:cNvGrpSpPr/>
          <p:nvPr/>
        </p:nvGrpSpPr>
        <p:grpSpPr>
          <a:xfrm>
            <a:off x="15161723" y="9258300"/>
            <a:ext cx="327444" cy="327444"/>
            <a:chOff x="0" y="0"/>
            <a:chExt cx="812800" cy="812800"/>
          </a:xfrm>
        </p:grpSpPr>
        <p:sp>
          <p:nvSpPr>
            <p:cNvPr id="224" name="Google Shape;224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" y="159883"/>
            <a:ext cx="3491944" cy="15152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212" y="-228601"/>
            <a:ext cx="3849632" cy="19269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7"/>
          <p:cNvGrpSpPr/>
          <p:nvPr/>
        </p:nvGrpSpPr>
        <p:grpSpPr>
          <a:xfrm>
            <a:off x="-1997137" y="7075637"/>
            <a:ext cx="5578401" cy="5578401"/>
            <a:chOff x="0" y="0"/>
            <a:chExt cx="812800" cy="812800"/>
          </a:xfrm>
        </p:grpSpPr>
        <p:sp>
          <p:nvSpPr>
            <p:cNvPr id="233" name="Google Shape;233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7"/>
          <p:cNvGrpSpPr/>
          <p:nvPr/>
        </p:nvGrpSpPr>
        <p:grpSpPr>
          <a:xfrm>
            <a:off x="3684175" y="7005833"/>
            <a:ext cx="452472" cy="452472"/>
            <a:chOff x="0" y="0"/>
            <a:chExt cx="812800" cy="812800"/>
          </a:xfrm>
        </p:grpSpPr>
        <p:sp>
          <p:nvSpPr>
            <p:cNvPr id="236" name="Google Shape;236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7"/>
          <p:cNvGrpSpPr/>
          <p:nvPr/>
        </p:nvGrpSpPr>
        <p:grpSpPr>
          <a:xfrm>
            <a:off x="15017929" y="-2533783"/>
            <a:ext cx="5002094" cy="5002094"/>
            <a:chOff x="0" y="0"/>
            <a:chExt cx="812800" cy="812800"/>
          </a:xfrm>
        </p:grpSpPr>
        <p:sp>
          <p:nvSpPr>
            <p:cNvPr id="239" name="Google Shape;239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>
                <a:alpha val="32549"/>
              </a:srgbClr>
            </a:solidFill>
            <a:ln w="742950" cap="sq" cmpd="sng">
              <a:solidFill>
                <a:srgbClr val="188C8C">
                  <a:alpha val="32549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7"/>
          <p:cNvGrpSpPr/>
          <p:nvPr/>
        </p:nvGrpSpPr>
        <p:grpSpPr>
          <a:xfrm>
            <a:off x="4809335" y="8388753"/>
            <a:ext cx="1183417" cy="1183417"/>
            <a:chOff x="0" y="0"/>
            <a:chExt cx="812800" cy="812800"/>
          </a:xfrm>
        </p:grpSpPr>
        <p:sp>
          <p:nvSpPr>
            <p:cNvPr id="242" name="Google Shape;242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7"/>
          <p:cNvGrpSpPr/>
          <p:nvPr/>
        </p:nvGrpSpPr>
        <p:grpSpPr>
          <a:xfrm>
            <a:off x="16113923" y="9258300"/>
            <a:ext cx="327444" cy="327444"/>
            <a:chOff x="0" y="0"/>
            <a:chExt cx="812800" cy="812800"/>
          </a:xfrm>
        </p:grpSpPr>
        <p:sp>
          <p:nvSpPr>
            <p:cNvPr id="245" name="Google Shape;245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7"/>
          <p:cNvGrpSpPr/>
          <p:nvPr/>
        </p:nvGrpSpPr>
        <p:grpSpPr>
          <a:xfrm>
            <a:off x="15648108" y="9258300"/>
            <a:ext cx="327444" cy="327444"/>
            <a:chOff x="0" y="0"/>
            <a:chExt cx="812800" cy="812800"/>
          </a:xfrm>
        </p:grpSpPr>
        <p:sp>
          <p:nvSpPr>
            <p:cNvPr id="248" name="Google Shape;248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7"/>
          <p:cNvGrpSpPr/>
          <p:nvPr/>
        </p:nvGrpSpPr>
        <p:grpSpPr>
          <a:xfrm>
            <a:off x="15161723" y="9258300"/>
            <a:ext cx="327444" cy="327444"/>
            <a:chOff x="0" y="0"/>
            <a:chExt cx="812800" cy="812800"/>
          </a:xfrm>
        </p:grpSpPr>
        <p:sp>
          <p:nvSpPr>
            <p:cNvPr id="251" name="Google Shape;251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7"/>
          <p:cNvGrpSpPr/>
          <p:nvPr/>
        </p:nvGrpSpPr>
        <p:grpSpPr>
          <a:xfrm>
            <a:off x="11408873" y="1640161"/>
            <a:ext cx="6879127" cy="6468959"/>
            <a:chOff x="0" y="-19050"/>
            <a:chExt cx="1811787" cy="1703759"/>
          </a:xfrm>
        </p:grpSpPr>
        <p:sp>
          <p:nvSpPr>
            <p:cNvPr id="255" name="Google Shape;255;p7"/>
            <p:cNvSpPr/>
            <p:nvPr/>
          </p:nvSpPr>
          <p:spPr>
            <a:xfrm>
              <a:off x="0" y="0"/>
              <a:ext cx="1811787" cy="1684709"/>
            </a:xfrm>
            <a:custGeom>
              <a:avLst/>
              <a:gdLst/>
              <a:ahLst/>
              <a:cxnLst/>
              <a:rect l="l" t="t" r="r" b="b"/>
              <a:pathLst>
                <a:path w="1811787" h="1684709" extrusionOk="0">
                  <a:moveTo>
                    <a:pt x="0" y="0"/>
                  </a:moveTo>
                  <a:lnTo>
                    <a:pt x="1811787" y="0"/>
                  </a:lnTo>
                  <a:lnTo>
                    <a:pt x="1811787" y="1684709"/>
                  </a:lnTo>
                  <a:lnTo>
                    <a:pt x="0" y="1684709"/>
                  </a:lnTo>
                  <a:close/>
                </a:path>
              </a:pathLst>
            </a:custGeom>
            <a:solidFill>
              <a:srgbClr val="8DCACA"/>
            </a:solidFill>
            <a:ln>
              <a:noFill/>
            </a:ln>
          </p:spPr>
        </p:sp>
        <p:sp>
          <p:nvSpPr>
            <p:cNvPr id="256" name="Google Shape;256;p7"/>
            <p:cNvSpPr txBox="1"/>
            <p:nvPr/>
          </p:nvSpPr>
          <p:spPr>
            <a:xfrm>
              <a:off x="0" y="-19050"/>
              <a:ext cx="1811787" cy="1703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7"/>
          <p:cNvSpPr/>
          <p:nvPr/>
        </p:nvSpPr>
        <p:spPr>
          <a:xfrm>
            <a:off x="12516374" y="2474246"/>
            <a:ext cx="4984059" cy="4984059"/>
          </a:xfrm>
          <a:custGeom>
            <a:avLst/>
            <a:gdLst/>
            <a:ahLst/>
            <a:cxnLst/>
            <a:rect l="l" t="t" r="r" b="b"/>
            <a:pathLst>
              <a:path w="4984059" h="4984059" extrusionOk="0">
                <a:moveTo>
                  <a:pt x="0" y="0"/>
                </a:moveTo>
                <a:lnTo>
                  <a:pt x="4984059" y="0"/>
                </a:lnTo>
                <a:lnTo>
                  <a:pt x="4984059" y="4984059"/>
                </a:lnTo>
                <a:lnTo>
                  <a:pt x="0" y="49840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8" name="Google Shape;258;p7"/>
          <p:cNvSpPr txBox="1"/>
          <p:nvPr/>
        </p:nvSpPr>
        <p:spPr>
          <a:xfrm>
            <a:off x="1777219" y="3063554"/>
            <a:ext cx="60642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2" b="1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5. Customer Segments</a:t>
            </a:r>
            <a:endParaRPr/>
          </a:p>
        </p:txBody>
      </p:sp>
      <p:sp>
        <p:nvSpPr>
          <p:cNvPr id="259" name="Google Shape;259;p7"/>
          <p:cNvSpPr txBox="1"/>
          <p:nvPr/>
        </p:nvSpPr>
        <p:spPr>
          <a:xfrm>
            <a:off x="1777219" y="4005250"/>
            <a:ext cx="8902828" cy="272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Who are the specific groups of people experiencing this problem? 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Explain your customer persona.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" y="159883"/>
            <a:ext cx="3491944" cy="15152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212" y="-228601"/>
            <a:ext cx="3849632" cy="19269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 txBox="1"/>
          <p:nvPr/>
        </p:nvSpPr>
        <p:spPr>
          <a:xfrm>
            <a:off x="2095642" y="1464213"/>
            <a:ext cx="73629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27" b="1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6. Market Sizing</a:t>
            </a:r>
            <a:endParaRPr sz="5127" b="1">
              <a:solidFill>
                <a:srgbClr val="19191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68" name="Google Shape;268;p8"/>
          <p:cNvGrpSpPr/>
          <p:nvPr/>
        </p:nvGrpSpPr>
        <p:grpSpPr>
          <a:xfrm rot="10800000">
            <a:off x="2059252" y="3775582"/>
            <a:ext cx="4094999" cy="4987638"/>
            <a:chOff x="0" y="-38100"/>
            <a:chExt cx="2041606" cy="2486641"/>
          </a:xfrm>
        </p:grpSpPr>
        <p:sp>
          <p:nvSpPr>
            <p:cNvPr id="269" name="Google Shape;269;p8"/>
            <p:cNvSpPr/>
            <p:nvPr/>
          </p:nvSpPr>
          <p:spPr>
            <a:xfrm>
              <a:off x="0" y="0"/>
              <a:ext cx="2041606" cy="2448541"/>
            </a:xfrm>
            <a:custGeom>
              <a:avLst/>
              <a:gdLst/>
              <a:ahLst/>
              <a:cxnLst/>
              <a:rect l="l" t="t" r="r" b="b"/>
              <a:pathLst>
                <a:path w="2041606" h="2448541" extrusionOk="0">
                  <a:moveTo>
                    <a:pt x="60499" y="0"/>
                  </a:moveTo>
                  <a:lnTo>
                    <a:pt x="1981108" y="0"/>
                  </a:lnTo>
                  <a:cubicBezTo>
                    <a:pt x="2014520" y="0"/>
                    <a:pt x="2041606" y="27086"/>
                    <a:pt x="2041606" y="60499"/>
                  </a:cubicBezTo>
                  <a:lnTo>
                    <a:pt x="2041606" y="2388043"/>
                  </a:lnTo>
                  <a:cubicBezTo>
                    <a:pt x="2041606" y="2421455"/>
                    <a:pt x="2014520" y="2448541"/>
                    <a:pt x="1981108" y="2448541"/>
                  </a:cubicBezTo>
                  <a:lnTo>
                    <a:pt x="60499" y="2448541"/>
                  </a:lnTo>
                  <a:cubicBezTo>
                    <a:pt x="27086" y="2448541"/>
                    <a:pt x="0" y="2421455"/>
                    <a:pt x="0" y="2388043"/>
                  </a:cubicBezTo>
                  <a:lnTo>
                    <a:pt x="0" y="60499"/>
                  </a:lnTo>
                  <a:cubicBezTo>
                    <a:pt x="0" y="27086"/>
                    <a:pt x="27086" y="0"/>
                    <a:pt x="60499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 cmpd="sng">
              <a:solidFill>
                <a:srgbClr val="E2E3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 txBox="1"/>
            <p:nvPr/>
          </p:nvSpPr>
          <p:spPr>
            <a:xfrm>
              <a:off x="0" y="-38100"/>
              <a:ext cx="2041606" cy="2486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Google Shape;271;p8"/>
          <p:cNvSpPr/>
          <p:nvPr/>
        </p:nvSpPr>
        <p:spPr>
          <a:xfrm>
            <a:off x="2701970" y="3775582"/>
            <a:ext cx="2809564" cy="1309540"/>
          </a:xfrm>
          <a:custGeom>
            <a:avLst/>
            <a:gdLst/>
            <a:ahLst/>
            <a:cxnLst/>
            <a:rect l="l" t="t" r="r" b="b"/>
            <a:pathLst>
              <a:path w="2809564" h="1309540" extrusionOk="0">
                <a:moveTo>
                  <a:pt x="0" y="0"/>
                </a:moveTo>
                <a:lnTo>
                  <a:pt x="2809564" y="0"/>
                </a:lnTo>
                <a:lnTo>
                  <a:pt x="2809564" y="1309540"/>
                </a:lnTo>
                <a:lnTo>
                  <a:pt x="0" y="130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14541"/>
            </a:stretch>
          </a:blipFill>
          <a:ln>
            <a:noFill/>
          </a:ln>
        </p:spPr>
      </p:sp>
      <p:grpSp>
        <p:nvGrpSpPr>
          <p:cNvPr id="272" name="Google Shape;272;p8"/>
          <p:cNvGrpSpPr/>
          <p:nvPr/>
        </p:nvGrpSpPr>
        <p:grpSpPr>
          <a:xfrm rot="10800000">
            <a:off x="6655591" y="3775582"/>
            <a:ext cx="4094999" cy="4987638"/>
            <a:chOff x="0" y="-38100"/>
            <a:chExt cx="2041606" cy="2486641"/>
          </a:xfrm>
        </p:grpSpPr>
        <p:sp>
          <p:nvSpPr>
            <p:cNvPr id="273" name="Google Shape;273;p8"/>
            <p:cNvSpPr/>
            <p:nvPr/>
          </p:nvSpPr>
          <p:spPr>
            <a:xfrm>
              <a:off x="0" y="0"/>
              <a:ext cx="2041606" cy="2448541"/>
            </a:xfrm>
            <a:custGeom>
              <a:avLst/>
              <a:gdLst/>
              <a:ahLst/>
              <a:cxnLst/>
              <a:rect l="l" t="t" r="r" b="b"/>
              <a:pathLst>
                <a:path w="2041606" h="2448541" extrusionOk="0">
                  <a:moveTo>
                    <a:pt x="60499" y="0"/>
                  </a:moveTo>
                  <a:lnTo>
                    <a:pt x="1981108" y="0"/>
                  </a:lnTo>
                  <a:cubicBezTo>
                    <a:pt x="2014520" y="0"/>
                    <a:pt x="2041606" y="27086"/>
                    <a:pt x="2041606" y="60499"/>
                  </a:cubicBezTo>
                  <a:lnTo>
                    <a:pt x="2041606" y="2388043"/>
                  </a:lnTo>
                  <a:cubicBezTo>
                    <a:pt x="2041606" y="2421455"/>
                    <a:pt x="2014520" y="2448541"/>
                    <a:pt x="1981108" y="2448541"/>
                  </a:cubicBezTo>
                  <a:lnTo>
                    <a:pt x="60499" y="2448541"/>
                  </a:lnTo>
                  <a:cubicBezTo>
                    <a:pt x="27086" y="2448541"/>
                    <a:pt x="0" y="2421455"/>
                    <a:pt x="0" y="2388043"/>
                  </a:cubicBezTo>
                  <a:lnTo>
                    <a:pt x="0" y="60499"/>
                  </a:lnTo>
                  <a:cubicBezTo>
                    <a:pt x="0" y="27086"/>
                    <a:pt x="27086" y="0"/>
                    <a:pt x="60499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 cmpd="sng">
              <a:solidFill>
                <a:srgbClr val="E2E3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 txBox="1"/>
            <p:nvPr/>
          </p:nvSpPr>
          <p:spPr>
            <a:xfrm>
              <a:off x="0" y="-38100"/>
              <a:ext cx="2041606" cy="2486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8"/>
          <p:cNvSpPr/>
          <p:nvPr/>
        </p:nvSpPr>
        <p:spPr>
          <a:xfrm>
            <a:off x="7298308" y="3775582"/>
            <a:ext cx="2809564" cy="1309540"/>
          </a:xfrm>
          <a:custGeom>
            <a:avLst/>
            <a:gdLst/>
            <a:ahLst/>
            <a:cxnLst/>
            <a:rect l="l" t="t" r="r" b="b"/>
            <a:pathLst>
              <a:path w="2809564" h="1309540" extrusionOk="0">
                <a:moveTo>
                  <a:pt x="0" y="0"/>
                </a:moveTo>
                <a:lnTo>
                  <a:pt x="2809565" y="0"/>
                </a:lnTo>
                <a:lnTo>
                  <a:pt x="2809565" y="1309540"/>
                </a:lnTo>
                <a:lnTo>
                  <a:pt x="0" y="130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14541"/>
            </a:stretch>
          </a:blipFill>
          <a:ln>
            <a:noFill/>
          </a:ln>
        </p:spPr>
      </p:sp>
      <p:grpSp>
        <p:nvGrpSpPr>
          <p:cNvPr id="276" name="Google Shape;276;p8"/>
          <p:cNvGrpSpPr/>
          <p:nvPr/>
        </p:nvGrpSpPr>
        <p:grpSpPr>
          <a:xfrm rot="10800000">
            <a:off x="11249311" y="3775582"/>
            <a:ext cx="4094999" cy="4987638"/>
            <a:chOff x="0" y="-38100"/>
            <a:chExt cx="2041606" cy="2486641"/>
          </a:xfrm>
        </p:grpSpPr>
        <p:sp>
          <p:nvSpPr>
            <p:cNvPr id="277" name="Google Shape;277;p8"/>
            <p:cNvSpPr/>
            <p:nvPr/>
          </p:nvSpPr>
          <p:spPr>
            <a:xfrm>
              <a:off x="0" y="0"/>
              <a:ext cx="2041606" cy="2448541"/>
            </a:xfrm>
            <a:custGeom>
              <a:avLst/>
              <a:gdLst/>
              <a:ahLst/>
              <a:cxnLst/>
              <a:rect l="l" t="t" r="r" b="b"/>
              <a:pathLst>
                <a:path w="2041606" h="2448541" extrusionOk="0">
                  <a:moveTo>
                    <a:pt x="60499" y="0"/>
                  </a:moveTo>
                  <a:lnTo>
                    <a:pt x="1981108" y="0"/>
                  </a:lnTo>
                  <a:cubicBezTo>
                    <a:pt x="2014520" y="0"/>
                    <a:pt x="2041606" y="27086"/>
                    <a:pt x="2041606" y="60499"/>
                  </a:cubicBezTo>
                  <a:lnTo>
                    <a:pt x="2041606" y="2388043"/>
                  </a:lnTo>
                  <a:cubicBezTo>
                    <a:pt x="2041606" y="2421455"/>
                    <a:pt x="2014520" y="2448541"/>
                    <a:pt x="1981108" y="2448541"/>
                  </a:cubicBezTo>
                  <a:lnTo>
                    <a:pt x="60499" y="2448541"/>
                  </a:lnTo>
                  <a:cubicBezTo>
                    <a:pt x="27086" y="2448541"/>
                    <a:pt x="0" y="2421455"/>
                    <a:pt x="0" y="2388043"/>
                  </a:cubicBezTo>
                  <a:lnTo>
                    <a:pt x="0" y="60499"/>
                  </a:lnTo>
                  <a:cubicBezTo>
                    <a:pt x="0" y="27086"/>
                    <a:pt x="27086" y="0"/>
                    <a:pt x="60499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 cmpd="sng">
              <a:solidFill>
                <a:srgbClr val="E2E3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 txBox="1"/>
            <p:nvPr/>
          </p:nvSpPr>
          <p:spPr>
            <a:xfrm>
              <a:off x="0" y="-38100"/>
              <a:ext cx="2041606" cy="2486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8"/>
          <p:cNvSpPr/>
          <p:nvPr/>
        </p:nvSpPr>
        <p:spPr>
          <a:xfrm>
            <a:off x="11892028" y="3775582"/>
            <a:ext cx="2809564" cy="1309540"/>
          </a:xfrm>
          <a:custGeom>
            <a:avLst/>
            <a:gdLst/>
            <a:ahLst/>
            <a:cxnLst/>
            <a:rect l="l" t="t" r="r" b="b"/>
            <a:pathLst>
              <a:path w="2809564" h="1309540" extrusionOk="0">
                <a:moveTo>
                  <a:pt x="0" y="0"/>
                </a:moveTo>
                <a:lnTo>
                  <a:pt x="2809564" y="0"/>
                </a:lnTo>
                <a:lnTo>
                  <a:pt x="2809564" y="1309540"/>
                </a:lnTo>
                <a:lnTo>
                  <a:pt x="0" y="130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14541"/>
            </a:stretch>
          </a:blipFill>
          <a:ln>
            <a:noFill/>
          </a:ln>
        </p:spPr>
      </p:sp>
      <p:sp>
        <p:nvSpPr>
          <p:cNvPr id="280" name="Google Shape;280;p8"/>
          <p:cNvSpPr txBox="1"/>
          <p:nvPr/>
        </p:nvSpPr>
        <p:spPr>
          <a:xfrm>
            <a:off x="2547092" y="6382146"/>
            <a:ext cx="3160930" cy="121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0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Total Addressable Market </a:t>
            </a:r>
            <a:endParaRPr/>
          </a:p>
        </p:txBody>
      </p:sp>
      <p:sp>
        <p:nvSpPr>
          <p:cNvPr id="281" name="Google Shape;281;p8"/>
          <p:cNvSpPr txBox="1"/>
          <p:nvPr/>
        </p:nvSpPr>
        <p:spPr>
          <a:xfrm>
            <a:off x="2703459" y="5334796"/>
            <a:ext cx="2747973" cy="66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62" b="1">
                <a:solidFill>
                  <a:srgbClr val="34343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TAM</a:t>
            </a:r>
            <a:endParaRPr/>
          </a:p>
        </p:txBody>
      </p:sp>
      <p:sp>
        <p:nvSpPr>
          <p:cNvPr id="282" name="Google Shape;282;p8"/>
          <p:cNvSpPr txBox="1"/>
          <p:nvPr/>
        </p:nvSpPr>
        <p:spPr>
          <a:xfrm>
            <a:off x="3463874" y="3856807"/>
            <a:ext cx="1227144" cy="79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6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283" name="Google Shape;283;p8"/>
          <p:cNvSpPr txBox="1"/>
          <p:nvPr/>
        </p:nvSpPr>
        <p:spPr>
          <a:xfrm>
            <a:off x="8060213" y="3856807"/>
            <a:ext cx="1227144" cy="79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6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284" name="Google Shape;284;p8"/>
          <p:cNvSpPr txBox="1"/>
          <p:nvPr/>
        </p:nvSpPr>
        <p:spPr>
          <a:xfrm>
            <a:off x="12653932" y="3856807"/>
            <a:ext cx="1227144" cy="79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6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285" name="Google Shape;285;p8"/>
          <p:cNvSpPr txBox="1"/>
          <p:nvPr/>
        </p:nvSpPr>
        <p:spPr>
          <a:xfrm>
            <a:off x="7121316" y="6382146"/>
            <a:ext cx="3160930" cy="81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0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Serviceable Attainable Market</a:t>
            </a:r>
            <a:endParaRPr/>
          </a:p>
        </p:txBody>
      </p:sp>
      <p:sp>
        <p:nvSpPr>
          <p:cNvPr id="286" name="Google Shape;286;p8"/>
          <p:cNvSpPr txBox="1"/>
          <p:nvPr/>
        </p:nvSpPr>
        <p:spPr>
          <a:xfrm>
            <a:off x="7277683" y="5334796"/>
            <a:ext cx="2747973" cy="66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62" b="1">
                <a:solidFill>
                  <a:srgbClr val="34343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SAM</a:t>
            </a:r>
            <a:endParaRPr/>
          </a:p>
        </p:txBody>
      </p:sp>
      <p:sp>
        <p:nvSpPr>
          <p:cNvPr id="287" name="Google Shape;287;p8"/>
          <p:cNvSpPr txBox="1"/>
          <p:nvPr/>
        </p:nvSpPr>
        <p:spPr>
          <a:xfrm>
            <a:off x="11693565" y="6382146"/>
            <a:ext cx="3160930" cy="121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0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Serviceable Obtainable Market</a:t>
            </a:r>
            <a:endParaRPr/>
          </a:p>
        </p:txBody>
      </p:sp>
      <p:sp>
        <p:nvSpPr>
          <p:cNvPr id="288" name="Google Shape;288;p8"/>
          <p:cNvSpPr txBox="1"/>
          <p:nvPr/>
        </p:nvSpPr>
        <p:spPr>
          <a:xfrm>
            <a:off x="11849932" y="5334796"/>
            <a:ext cx="2747973" cy="66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62" b="1">
                <a:solidFill>
                  <a:srgbClr val="34343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SOM</a:t>
            </a:r>
            <a:endParaRPr/>
          </a:p>
        </p:txBody>
      </p:sp>
      <p:grpSp>
        <p:nvGrpSpPr>
          <p:cNvPr id="2" name="Google Shape;211;p6">
            <a:extLst>
              <a:ext uri="{FF2B5EF4-FFF2-40B4-BE49-F238E27FC236}">
                <a16:creationId xmlns:a16="http://schemas.microsoft.com/office/drawing/2014/main" id="{85CCCA7E-B382-FE22-1410-7388106A70EF}"/>
              </a:ext>
            </a:extLst>
          </p:cNvPr>
          <p:cNvGrpSpPr/>
          <p:nvPr/>
        </p:nvGrpSpPr>
        <p:grpSpPr>
          <a:xfrm>
            <a:off x="15017929" y="-2533783"/>
            <a:ext cx="5002094" cy="5002094"/>
            <a:chOff x="0" y="0"/>
            <a:chExt cx="812800" cy="812800"/>
          </a:xfrm>
        </p:grpSpPr>
        <p:sp>
          <p:nvSpPr>
            <p:cNvPr id="3" name="Google Shape;212;p6">
              <a:extLst>
                <a:ext uri="{FF2B5EF4-FFF2-40B4-BE49-F238E27FC236}">
                  <a16:creationId xmlns:a16="http://schemas.microsoft.com/office/drawing/2014/main" id="{A10CE00D-805D-057D-FE0F-13498F3C02B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>
                <a:alpha val="32549"/>
              </a:srgbClr>
            </a:solidFill>
            <a:ln w="742950" cap="sq" cmpd="sng">
              <a:solidFill>
                <a:srgbClr val="188C8C">
                  <a:alpha val="32549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13;p6">
              <a:extLst>
                <a:ext uri="{FF2B5EF4-FFF2-40B4-BE49-F238E27FC236}">
                  <a16:creationId xmlns:a16="http://schemas.microsoft.com/office/drawing/2014/main" id="{B74C2252-54ED-506D-5D1F-F33B482845E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oogle Shape;296;p9">
            <a:extLst>
              <a:ext uri="{FF2B5EF4-FFF2-40B4-BE49-F238E27FC236}">
                <a16:creationId xmlns:a16="http://schemas.microsoft.com/office/drawing/2014/main" id="{D1F4C9A9-9FB7-E593-8276-B46A527181D0}"/>
              </a:ext>
            </a:extLst>
          </p:cNvPr>
          <p:cNvGrpSpPr/>
          <p:nvPr/>
        </p:nvGrpSpPr>
        <p:grpSpPr>
          <a:xfrm>
            <a:off x="-2530537" y="7456637"/>
            <a:ext cx="5578409" cy="5578409"/>
            <a:chOff x="0" y="0"/>
            <a:chExt cx="812800" cy="812800"/>
          </a:xfrm>
        </p:grpSpPr>
        <p:sp>
          <p:nvSpPr>
            <p:cNvPr id="6" name="Google Shape;297;p9">
              <a:extLst>
                <a:ext uri="{FF2B5EF4-FFF2-40B4-BE49-F238E27FC236}">
                  <a16:creationId xmlns:a16="http://schemas.microsoft.com/office/drawing/2014/main" id="{16E5FBA8-1833-19A9-7B78-5D746F41B1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8;p9">
              <a:extLst>
                <a:ext uri="{FF2B5EF4-FFF2-40B4-BE49-F238E27FC236}">
                  <a16:creationId xmlns:a16="http://schemas.microsoft.com/office/drawing/2014/main" id="{AD79CAA2-54DE-7CD7-BA11-AF96E18830A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" y="159883"/>
            <a:ext cx="3491944" cy="15152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212" y="-228601"/>
            <a:ext cx="3849632" cy="19269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"/>
          <p:cNvSpPr txBox="1"/>
          <p:nvPr/>
        </p:nvSpPr>
        <p:spPr>
          <a:xfrm>
            <a:off x="1777219" y="3063554"/>
            <a:ext cx="98235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2" b="1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7. Unique Value Proposition (UVP) </a:t>
            </a:r>
            <a:endParaRPr/>
          </a:p>
        </p:txBody>
      </p:sp>
      <p:sp>
        <p:nvSpPr>
          <p:cNvPr id="295" name="Google Shape;295;p9"/>
          <p:cNvSpPr txBox="1"/>
          <p:nvPr/>
        </p:nvSpPr>
        <p:spPr>
          <a:xfrm>
            <a:off x="1777219" y="4005250"/>
            <a:ext cx="13837337" cy="331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What unique solution do you offer to the identified problem? 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Provide a Single, clear, compelling message that states “why” you are different and worth paying attention.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96" name="Google Shape;296;p9"/>
          <p:cNvGrpSpPr/>
          <p:nvPr/>
        </p:nvGrpSpPr>
        <p:grpSpPr>
          <a:xfrm>
            <a:off x="-2530537" y="7456637"/>
            <a:ext cx="5578409" cy="5578409"/>
            <a:chOff x="0" y="0"/>
            <a:chExt cx="812800" cy="812800"/>
          </a:xfrm>
        </p:grpSpPr>
        <p:sp>
          <p:nvSpPr>
            <p:cNvPr id="297" name="Google Shape;297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9"/>
          <p:cNvGrpSpPr/>
          <p:nvPr/>
        </p:nvGrpSpPr>
        <p:grpSpPr>
          <a:xfrm>
            <a:off x="3150775" y="7386833"/>
            <a:ext cx="452486" cy="452486"/>
            <a:chOff x="0" y="0"/>
            <a:chExt cx="812800" cy="812800"/>
          </a:xfrm>
        </p:grpSpPr>
        <p:sp>
          <p:nvSpPr>
            <p:cNvPr id="300" name="Google Shape;300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9"/>
          <p:cNvGrpSpPr/>
          <p:nvPr/>
        </p:nvGrpSpPr>
        <p:grpSpPr>
          <a:xfrm>
            <a:off x="15017929" y="-2533783"/>
            <a:ext cx="5002094" cy="5002094"/>
            <a:chOff x="0" y="0"/>
            <a:chExt cx="812800" cy="812800"/>
          </a:xfrm>
        </p:grpSpPr>
        <p:sp>
          <p:nvSpPr>
            <p:cNvPr id="303" name="Google Shape;303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>
                <a:alpha val="32549"/>
              </a:srgbClr>
            </a:solidFill>
            <a:ln w="742950" cap="sq" cmpd="sng">
              <a:solidFill>
                <a:srgbClr val="188C8C">
                  <a:alpha val="32549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9"/>
          <p:cNvGrpSpPr/>
          <p:nvPr/>
        </p:nvGrpSpPr>
        <p:grpSpPr>
          <a:xfrm>
            <a:off x="4275935" y="8769753"/>
            <a:ext cx="1183437" cy="1183437"/>
            <a:chOff x="0" y="0"/>
            <a:chExt cx="812800" cy="812800"/>
          </a:xfrm>
        </p:grpSpPr>
        <p:sp>
          <p:nvSpPr>
            <p:cNvPr id="306" name="Google Shape;306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9"/>
          <p:cNvGrpSpPr/>
          <p:nvPr/>
        </p:nvGrpSpPr>
        <p:grpSpPr>
          <a:xfrm>
            <a:off x="16113923" y="9258300"/>
            <a:ext cx="327444" cy="327444"/>
            <a:chOff x="0" y="0"/>
            <a:chExt cx="812800" cy="812800"/>
          </a:xfrm>
        </p:grpSpPr>
        <p:sp>
          <p:nvSpPr>
            <p:cNvPr id="309" name="Google Shape;309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9"/>
          <p:cNvGrpSpPr/>
          <p:nvPr/>
        </p:nvGrpSpPr>
        <p:grpSpPr>
          <a:xfrm>
            <a:off x="15648108" y="9258300"/>
            <a:ext cx="327444" cy="327444"/>
            <a:chOff x="0" y="0"/>
            <a:chExt cx="812800" cy="812800"/>
          </a:xfrm>
        </p:grpSpPr>
        <p:sp>
          <p:nvSpPr>
            <p:cNvPr id="312" name="Google Shape;312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9"/>
          <p:cNvGrpSpPr/>
          <p:nvPr/>
        </p:nvGrpSpPr>
        <p:grpSpPr>
          <a:xfrm>
            <a:off x="15161723" y="9258300"/>
            <a:ext cx="327444" cy="327444"/>
            <a:chOff x="0" y="0"/>
            <a:chExt cx="812800" cy="812800"/>
          </a:xfrm>
        </p:grpSpPr>
        <p:sp>
          <p:nvSpPr>
            <p:cNvPr id="315" name="Google Shape;315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" y="159883"/>
            <a:ext cx="3491944" cy="15152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212" y="-228601"/>
            <a:ext cx="3849632" cy="19269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 txBox="1"/>
          <p:nvPr/>
        </p:nvSpPr>
        <p:spPr>
          <a:xfrm>
            <a:off x="1777219" y="2587304"/>
            <a:ext cx="112710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2" b="1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8. Competitor Analysis / Existing Alternatives</a:t>
            </a:r>
            <a:endParaRPr/>
          </a:p>
        </p:txBody>
      </p:sp>
      <p:sp>
        <p:nvSpPr>
          <p:cNvPr id="324" name="Google Shape;324;p10"/>
          <p:cNvSpPr txBox="1"/>
          <p:nvPr/>
        </p:nvSpPr>
        <p:spPr>
          <a:xfrm>
            <a:off x="1777219" y="3529000"/>
            <a:ext cx="13837200" cy="4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Who are your 5 biggest competitors (nationally or internationally)? 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 b="1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or 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 b="1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14">
                <a:solidFill>
                  <a:srgbClr val="343432"/>
                </a:solidFill>
                <a:latin typeface="Quicksand"/>
                <a:ea typeface="Quicksand"/>
                <a:cs typeface="Quicksand"/>
                <a:sym typeface="Quicksand"/>
              </a:rPr>
              <a:t>What are the 5 alternatives available in the market that your prospect customers/clients/users are using to solve their problem(s)?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14">
              <a:solidFill>
                <a:srgbClr val="34343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325" name="Google Shape;325;p10"/>
          <p:cNvGrpSpPr/>
          <p:nvPr/>
        </p:nvGrpSpPr>
        <p:grpSpPr>
          <a:xfrm>
            <a:off x="-3368737" y="7456637"/>
            <a:ext cx="5578409" cy="5578409"/>
            <a:chOff x="0" y="0"/>
            <a:chExt cx="812800" cy="812800"/>
          </a:xfrm>
        </p:grpSpPr>
        <p:sp>
          <p:nvSpPr>
            <p:cNvPr id="326" name="Google Shape;326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2312575" y="7386833"/>
            <a:ext cx="452486" cy="452486"/>
            <a:chOff x="0" y="0"/>
            <a:chExt cx="812800" cy="812800"/>
          </a:xfrm>
        </p:grpSpPr>
        <p:sp>
          <p:nvSpPr>
            <p:cNvPr id="329" name="Google Shape;329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15017929" y="-2533783"/>
            <a:ext cx="5002094" cy="5002094"/>
            <a:chOff x="0" y="0"/>
            <a:chExt cx="812800" cy="812800"/>
          </a:xfrm>
        </p:grpSpPr>
        <p:sp>
          <p:nvSpPr>
            <p:cNvPr id="332" name="Google Shape;332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>
                <a:alpha val="32549"/>
              </a:srgbClr>
            </a:solidFill>
            <a:ln w="742950" cap="sq" cmpd="sng">
              <a:solidFill>
                <a:srgbClr val="188C8C">
                  <a:alpha val="32549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3437735" y="8769753"/>
            <a:ext cx="1183437" cy="1183437"/>
            <a:chOff x="0" y="0"/>
            <a:chExt cx="812800" cy="812800"/>
          </a:xfrm>
        </p:grpSpPr>
        <p:sp>
          <p:nvSpPr>
            <p:cNvPr id="335" name="Google Shape;335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C8C"/>
            </a:solidFill>
            <a:ln w="742950" cap="sq" cmpd="sng">
              <a:solidFill>
                <a:srgbClr val="188C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16113923" y="9258300"/>
            <a:ext cx="327444" cy="327444"/>
            <a:chOff x="0" y="0"/>
            <a:chExt cx="812800" cy="812800"/>
          </a:xfrm>
        </p:grpSpPr>
        <p:sp>
          <p:nvSpPr>
            <p:cNvPr id="338" name="Google Shape;338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>
            <a:off x="15648108" y="9258300"/>
            <a:ext cx="327444" cy="327444"/>
            <a:chOff x="0" y="0"/>
            <a:chExt cx="812800" cy="812800"/>
          </a:xfrm>
        </p:grpSpPr>
        <p:sp>
          <p:nvSpPr>
            <p:cNvPr id="341" name="Google Shape;341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15161723" y="9258300"/>
            <a:ext cx="327444" cy="327444"/>
            <a:chOff x="0" y="0"/>
            <a:chExt cx="812800" cy="812800"/>
          </a:xfrm>
        </p:grpSpPr>
        <p:sp>
          <p:nvSpPr>
            <p:cNvPr id="344" name="Google Shape;344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" y="159883"/>
            <a:ext cx="3491944" cy="15152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212" y="-228601"/>
            <a:ext cx="3849632" cy="19269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457</Words>
  <Application>Microsoft Office PowerPoint</Application>
  <PresentationFormat>Custom</PresentationFormat>
  <Paragraphs>100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Roboto Condensed</vt:lpstr>
      <vt:lpstr>Quicksand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haseeb</dc:creator>
  <cp:lastModifiedBy>Optiplex</cp:lastModifiedBy>
  <cp:revision>5</cp:revision>
  <dcterms:created xsi:type="dcterms:W3CDTF">2006-08-16T00:00:00Z</dcterms:created>
  <dcterms:modified xsi:type="dcterms:W3CDTF">2025-11-03T09:10:29Z</dcterms:modified>
</cp:coreProperties>
</file>